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98" r:id="rId5"/>
    <p:sldId id="283" r:id="rId6"/>
    <p:sldId id="299" r:id="rId7"/>
    <p:sldId id="297" r:id="rId8"/>
    <p:sldId id="311" r:id="rId9"/>
    <p:sldId id="308" r:id="rId10"/>
    <p:sldId id="302" r:id="rId11"/>
    <p:sldId id="292" r:id="rId12"/>
    <p:sldId id="284" r:id="rId13"/>
    <p:sldId id="300" r:id="rId14"/>
    <p:sldId id="301" r:id="rId15"/>
    <p:sldId id="303" r:id="rId16"/>
    <p:sldId id="304" r:id="rId17"/>
    <p:sldId id="305" r:id="rId18"/>
    <p:sldId id="310" r:id="rId19"/>
    <p:sldId id="293" r:id="rId20"/>
    <p:sldId id="306" r:id="rId21"/>
    <p:sldId id="307" r:id="rId22"/>
    <p:sldId id="309" r:id="rId23"/>
    <p:sldId id="312" r:id="rId24"/>
    <p:sldId id="313" r:id="rId25"/>
    <p:sldId id="314" r:id="rId26"/>
    <p:sldId id="315" r:id="rId27"/>
    <p:sldId id="295" r:id="rId28"/>
    <p:sldId id="29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2129"/>
    <a:srgbClr val="009AA6"/>
    <a:srgbClr val="3449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12" autoAdjust="0"/>
  </p:normalViewPr>
  <p:slideViewPr>
    <p:cSldViewPr snapToGrid="0">
      <p:cViewPr varScale="1">
        <p:scale>
          <a:sx n="63" d="100"/>
          <a:sy n="63" d="100"/>
        </p:scale>
        <p:origin x="804" y="52"/>
      </p:cViewPr>
      <p:guideLst/>
    </p:cSldViewPr>
  </p:slideViewPr>
  <p:outlineViewPr>
    <p:cViewPr>
      <p:scale>
        <a:sx n="33" d="100"/>
        <a:sy n="33" d="100"/>
      </p:scale>
      <p:origin x="0" y="-9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4/4/2022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77601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95064-E6BF-43CD-ACBD-6363E8D9B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114627"/>
            <a:ext cx="5956300" cy="1095056"/>
          </a:xfrm>
          <a:solidFill>
            <a:schemeClr val="tx1">
              <a:alpha val="80000"/>
            </a:schemeClr>
          </a:solidFill>
        </p:spPr>
        <p:txBody>
          <a:bodyPr vert="horz" lIns="252000" tIns="180000" rIns="180000" bIns="180000" rtlCol="0">
            <a:noAutofit/>
          </a:bodyPr>
          <a:lstStyle>
            <a:lvl1pPr marL="0" indent="0" algn="l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marL="266700" lvl="0" indent="-26670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25637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08000"/>
            <a:ext cx="11328000" cy="5183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62075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E1E0B79-3CC8-4DCF-8AEC-AC43BC9A3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86" y="1007250"/>
            <a:ext cx="5460114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5546508-E26C-46CD-8939-D20E71BF4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1007250"/>
            <a:ext cx="5448115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55533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01623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 descr="Accent bar right&#10;">
            <a:extLst>
              <a:ext uri="{FF2B5EF4-FFF2-40B4-BE49-F238E27FC236}">
                <a16:creationId xmlns:a16="http://schemas.microsoft.com/office/drawing/2014/main" id="{3E8A46E0-47C2-4441-B7DD-F621A80F1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1016231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902C307-6561-4E11-9899-1F34830AE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4128"/>
            <a:ext cx="5448115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D73439B-6B1B-47C5-B2B0-409015FB3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086" y="1224128"/>
            <a:ext cx="5447914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12AC6878-44C6-4445-A225-70C0DC482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1955731"/>
            <a:ext cx="5447914" cy="42339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6D675DA8-374F-4915-973A-53612A41F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1943031"/>
            <a:ext cx="5447914" cy="42466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53150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5B68CA9-AC4C-4D15-9BA1-A9F1AC56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B24D8A-D8A5-4F57-A260-A4CF75FC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14327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E50A411-2E68-4F4D-B4BC-62E87C633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FBF39A8-0BD5-48FD-9993-F595D4F72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06333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B3A426-6D4A-4D91-ACD6-A2C25BAE44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4370" y="2033588"/>
            <a:ext cx="8863262" cy="2790825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72436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04335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er Slid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07689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15037"/>
            <a:ext cx="5472000" cy="33769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08214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12214"/>
            <a:ext cx="5472113" cy="337903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Rectangle 9" descr="Accent block left">
            <a:extLst>
              <a:ext uri="{FF2B5EF4-FFF2-40B4-BE49-F238E27FC236}">
                <a16:creationId xmlns:a16="http://schemas.microsoft.com/office/drawing/2014/main" id="{BBC0CAF5-0DE6-4BEA-824E-124A54A76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Rectangle 10" descr="Accent bar right&#10;">
            <a:extLst>
              <a:ext uri="{FF2B5EF4-FFF2-40B4-BE49-F238E27FC236}">
                <a16:creationId xmlns:a16="http://schemas.microsoft.com/office/drawing/2014/main" id="{ED008080-B2F5-441A-8B15-30AE86BBF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Thank You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10243100" y="6422491"/>
            <a:ext cx="1053900" cy="380860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r">
              <a:lnSpc>
                <a:spcPts val="1000"/>
              </a:lnSpc>
            </a:pPr>
            <a:r>
              <a:rPr lang="en-US" sz="2500" b="1" i="0" spc="-100" baseline="0" noProof="0" dirty="0">
                <a:solidFill>
                  <a:schemeClr val="accent1"/>
                </a:solidFill>
                <a:latin typeface="+mj-lt"/>
              </a:rPr>
              <a:t>TREY</a:t>
            </a:r>
            <a:r>
              <a:rPr lang="en-US" sz="1600" b="1" i="0" spc="-100" baseline="0" noProof="0" dirty="0">
                <a:solidFill>
                  <a:schemeClr val="accent1"/>
                </a:solidFill>
                <a:latin typeface="+mj-lt"/>
              </a:rPr>
              <a:t> </a:t>
            </a:r>
            <a:br>
              <a:rPr lang="en-US" sz="1600" b="1" i="0" spc="-100" baseline="0" noProof="0" dirty="0">
                <a:solidFill>
                  <a:schemeClr val="accent1"/>
                </a:solidFill>
                <a:latin typeface="+mj-lt"/>
              </a:rPr>
            </a:br>
            <a:r>
              <a:rPr lang="en-US" sz="1200" b="0" i="0" spc="140" baseline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research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3" r:id="rId18"/>
    <p:sldLayoutId id="2147483674" r:id="rId19"/>
    <p:sldLayoutId id="2147483654" r:id="rId20"/>
    <p:sldLayoutId id="2147483655" r:id="rId21"/>
    <p:sldLayoutId id="2147483675" r:id="rId22"/>
    <p:sldLayoutId id="2147483672" r:id="rId23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bhiramprints.github.io/gift_basket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bhiramprints.github.io/gift_basket/home.htm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bhiramprints.github.io/gift_basket/about.htm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bhiramprints.github.io/gift_basket/team_majesty.html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bhiramprints.github.io/gift_basket/feedback.html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bhiramprints.github.io/gift_basket/home.html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bhiramprints.github.io/gift_basket/mdf_gifts.html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bhiramprints.github.io/gift_basket/feedback.html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.png"/><Relationship Id="rId4" Type="http://schemas.openxmlformats.org/officeDocument/2006/relationships/hyperlink" Target="https://abhiramprints.github.io/gift_basket/engrave_frame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abhiramprints.github.io/gift_basket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gif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gif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bhiramprints-2020.mojo.page/gift_basket-products-engrave_frame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abhiramprints.github.io/gift_basket/hoodie.html" TargetMode="External"/><Relationship Id="rId13" Type="http://schemas.openxmlformats.org/officeDocument/2006/relationships/hyperlink" Target="https://abhiramprints.github.io/gift_basket/tiffin_box.html" TargetMode="External"/><Relationship Id="rId18" Type="http://schemas.openxmlformats.org/officeDocument/2006/relationships/image" Target="../media/image3.png"/><Relationship Id="rId3" Type="http://schemas.openxmlformats.org/officeDocument/2006/relationships/hyperlink" Target="https://abhiramprints.github.io/gift_basket/letterhead.html" TargetMode="External"/><Relationship Id="rId7" Type="http://schemas.openxmlformats.org/officeDocument/2006/relationships/hyperlink" Target="https://abhiramprints.github.io/gift_basket/notepad.html" TargetMode="External"/><Relationship Id="rId12" Type="http://schemas.openxmlformats.org/officeDocument/2006/relationships/hyperlink" Target="https://abhiramprints.github.io/gift_basket/cap.html" TargetMode="External"/><Relationship Id="rId17" Type="http://schemas.openxmlformats.org/officeDocument/2006/relationships/hyperlink" Target="https://abhiramprints.github.io/gift_basket/belt.html" TargetMode="External"/><Relationship Id="rId2" Type="http://schemas.openxmlformats.org/officeDocument/2006/relationships/hyperlink" Target="https://abhiramprints.github.io/gift_basket/engrave_frame.html" TargetMode="External"/><Relationship Id="rId16" Type="http://schemas.openxmlformats.org/officeDocument/2006/relationships/hyperlink" Target="https://abhiramprints.github.io/gift_basket/mask.html" TargetMode="Externa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abhiramprints.github.io/gift_basket/jigsaw_puzzle.html" TargetMode="External"/><Relationship Id="rId11" Type="http://schemas.openxmlformats.org/officeDocument/2006/relationships/hyperlink" Target="https://abhiramprints.github.io/gift_basket/diary.html" TargetMode="External"/><Relationship Id="rId5" Type="http://schemas.openxmlformats.org/officeDocument/2006/relationships/hyperlink" Target="https://abhiramprints.github.io/gift_basket/pen_stand.html" TargetMode="External"/><Relationship Id="rId15" Type="http://schemas.openxmlformats.org/officeDocument/2006/relationships/hyperlink" Target="https://abhiramprints.github.io/gift_basket/holder.html" TargetMode="External"/><Relationship Id="rId10" Type="http://schemas.openxmlformats.org/officeDocument/2006/relationships/hyperlink" Target="https://abhiramprints.github.io/gift_basket/led_frame.html" TargetMode="External"/><Relationship Id="rId4" Type="http://schemas.openxmlformats.org/officeDocument/2006/relationships/hyperlink" Target="https://abhiramprints.github.io/gift_basket/t_shirt.html" TargetMode="External"/><Relationship Id="rId9" Type="http://schemas.openxmlformats.org/officeDocument/2006/relationships/hyperlink" Target="https://abhiramprints.github.io/gift_basket/sipper.html" TargetMode="External"/><Relationship Id="rId14" Type="http://schemas.openxmlformats.org/officeDocument/2006/relationships/hyperlink" Target="https://abhiramprints.github.io/gift_basket/photo_canvas.html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2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3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svg"/><Relationship Id="rId11" Type="http://schemas.openxmlformats.org/officeDocument/2006/relationships/image" Target="../media/image47.svg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openxmlformats.org/officeDocument/2006/relationships/image" Target="../media/image41.svg"/><Relationship Id="rId9" Type="http://schemas.openxmlformats.org/officeDocument/2006/relationships/hyperlink" Target="https://abhiramprints.github.io/gift_basket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abhiramprints.github.io/gift_basket/team_majesty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hyperlink" Target="https://abhiramprints.github.io/gift_basket/team_majesty.html" TargetMode="External"/><Relationship Id="rId4" Type="http://schemas.openxmlformats.org/officeDocument/2006/relationships/image" Target="../media/image10.pn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jpeg"/><Relationship Id="rId7" Type="http://schemas.openxmlformats.org/officeDocument/2006/relationships/image" Target="../media/image18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Hands coming together in circle">
            <a:extLst>
              <a:ext uri="{FF2B5EF4-FFF2-40B4-BE49-F238E27FC236}">
                <a16:creationId xmlns:a16="http://schemas.microsoft.com/office/drawing/2014/main" id="{AA8A1CBA-9BB5-2246-9F4B-98EAD7C90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1920" y="2811053"/>
            <a:ext cx="9530080" cy="1261295"/>
          </a:xfrm>
        </p:spPr>
        <p:txBody>
          <a:bodyPr/>
          <a:lstStyle/>
          <a:p>
            <a:pPr algn="ctr"/>
            <a:r>
              <a:rPr lang="en-US" dirty="0"/>
              <a:t>Project Gift Basket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</p:spPr>
        <p:txBody>
          <a:bodyPr/>
          <a:lstStyle/>
          <a:p>
            <a:r>
              <a:rPr lang="en-US" dirty="0"/>
              <a:t>Developed and Tested by Team Majesty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6E20B1-2966-406A-8C19-5499BCFEC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7519" y="347784"/>
            <a:ext cx="1985470" cy="18936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262A39-4042-4B9D-821A-B7382936E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9622" y="4719168"/>
            <a:ext cx="2093343" cy="143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600AF31-C2E0-4CBC-AA0B-0153B7C08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79711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2B67F-8A4E-46FE-B96F-1B3D7B493B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E3A4993E-DA28-4421-AE85-8DBD93F2113C}"/>
              </a:ext>
            </a:extLst>
          </p:cNvPr>
          <p:cNvSpPr txBox="1">
            <a:spLocks/>
          </p:cNvSpPr>
          <p:nvPr/>
        </p:nvSpPr>
        <p:spPr>
          <a:xfrm>
            <a:off x="8138159" y="906631"/>
            <a:ext cx="4053839" cy="56657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Welcome Page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4E746CD-215B-413B-B92C-F317C7D25CB8}"/>
              </a:ext>
            </a:extLst>
          </p:cNvPr>
          <p:cNvSpPr txBox="1">
            <a:spLocks/>
          </p:cNvSpPr>
          <p:nvPr/>
        </p:nvSpPr>
        <p:spPr>
          <a:xfrm>
            <a:off x="8138159" y="1473201"/>
            <a:ext cx="4053841" cy="906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Gift Basket’s Welcome Page contains the following elements: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ADAF0F-2A5D-49F3-B3B4-9432B2CD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80589" y="237983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8AB89F-0E79-4325-A5FE-865AE30577C1}"/>
              </a:ext>
            </a:extLst>
          </p:cNvPr>
          <p:cNvSpPr txBox="1"/>
          <p:nvPr/>
        </p:nvSpPr>
        <p:spPr>
          <a:xfrm>
            <a:off x="9834880" y="6397009"/>
            <a:ext cx="192512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00B050"/>
                </a:solidFill>
                <a:latin typeface="+mj-lt"/>
              </a:rPr>
              <a:t>Gift</a:t>
            </a:r>
            <a:r>
              <a:rPr lang="en-IN" sz="2000" b="1" dirty="0">
                <a:latin typeface="+mj-lt"/>
              </a:rPr>
              <a:t> 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  <a:latin typeface="Old English Text MT" panose="03040902040508030806" pitchFamily="66" charset="0"/>
              </a:rPr>
              <a:t>basket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39A45B-0257-4397-8D3B-17FCB3B3252C}"/>
              </a:ext>
            </a:extLst>
          </p:cNvPr>
          <p:cNvSpPr txBox="1"/>
          <p:nvPr/>
        </p:nvSpPr>
        <p:spPr>
          <a:xfrm>
            <a:off x="213360" y="6397009"/>
            <a:ext cx="535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https://abhiramprints.github.io/gift_basket/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76330718-49F3-4EE4-B610-93B9146712FB}"/>
              </a:ext>
            </a:extLst>
          </p:cNvPr>
          <p:cNvSpPr/>
          <p:nvPr/>
        </p:nvSpPr>
        <p:spPr>
          <a:xfrm>
            <a:off x="4988560" y="2010500"/>
            <a:ext cx="426720" cy="369332"/>
          </a:xfrm>
          <a:prstGeom prst="homePlat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519BC7F2-6C71-4C3D-BC89-BBA4FA6F3DCC}"/>
              </a:ext>
            </a:extLst>
          </p:cNvPr>
          <p:cNvSpPr/>
          <p:nvPr/>
        </p:nvSpPr>
        <p:spPr>
          <a:xfrm>
            <a:off x="3423920" y="4019089"/>
            <a:ext cx="426720" cy="369332"/>
          </a:xfrm>
          <a:prstGeom prst="homePlat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2</a:t>
            </a: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50572C80-B343-4E70-B902-390F8C0C6108}"/>
              </a:ext>
            </a:extLst>
          </p:cNvPr>
          <p:cNvSpPr/>
          <p:nvPr/>
        </p:nvSpPr>
        <p:spPr>
          <a:xfrm>
            <a:off x="3637280" y="5901780"/>
            <a:ext cx="426720" cy="369332"/>
          </a:xfrm>
          <a:prstGeom prst="homePlat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3</a:t>
            </a:r>
          </a:p>
        </p:txBody>
      </p: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17EDFC72-77F9-45CE-80F1-D5BFFBE7AF64}"/>
              </a:ext>
            </a:extLst>
          </p:cNvPr>
          <p:cNvSpPr/>
          <p:nvPr/>
        </p:nvSpPr>
        <p:spPr>
          <a:xfrm flipH="1">
            <a:off x="11846560" y="5532448"/>
            <a:ext cx="345440" cy="369332"/>
          </a:xfrm>
          <a:prstGeom prst="homePlat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4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3B941EB-2321-4624-B610-102435F75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494" y="954423"/>
            <a:ext cx="1415072" cy="97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558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B18ED8-F2B6-48B9-9A87-8D7C770AA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79394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2B67F-8A4E-46FE-B96F-1B3D7B493B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E3A4993E-DA28-4421-AE85-8DBD93F2113C}"/>
              </a:ext>
            </a:extLst>
          </p:cNvPr>
          <p:cNvSpPr txBox="1">
            <a:spLocks/>
          </p:cNvSpPr>
          <p:nvPr/>
        </p:nvSpPr>
        <p:spPr>
          <a:xfrm>
            <a:off x="8138159" y="1809070"/>
            <a:ext cx="4053839" cy="56657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Home Page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4E746CD-215B-413B-B92C-F317C7D25CB8}"/>
              </a:ext>
            </a:extLst>
          </p:cNvPr>
          <p:cNvSpPr txBox="1">
            <a:spLocks/>
          </p:cNvSpPr>
          <p:nvPr/>
        </p:nvSpPr>
        <p:spPr>
          <a:xfrm>
            <a:off x="8138159" y="2376657"/>
            <a:ext cx="4053841" cy="906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Gift Basket’s Home Page contains the following elements: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ADAF0F-2A5D-49F3-B3B4-9432B2CD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80588" y="3285323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8AB89F-0E79-4325-A5FE-865AE30577C1}"/>
              </a:ext>
            </a:extLst>
          </p:cNvPr>
          <p:cNvSpPr txBox="1"/>
          <p:nvPr/>
        </p:nvSpPr>
        <p:spPr>
          <a:xfrm>
            <a:off x="9834880" y="6397009"/>
            <a:ext cx="192512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00B050"/>
                </a:solidFill>
                <a:latin typeface="+mj-lt"/>
              </a:rPr>
              <a:t>Gift</a:t>
            </a:r>
            <a:r>
              <a:rPr lang="en-IN" sz="2000" b="1" dirty="0">
                <a:latin typeface="+mj-lt"/>
              </a:rPr>
              <a:t> 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  <a:latin typeface="Old English Text MT" panose="03040902040508030806" pitchFamily="66" charset="0"/>
              </a:rPr>
              <a:t>basket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39A45B-0257-4397-8D3B-17FCB3B3252C}"/>
              </a:ext>
            </a:extLst>
          </p:cNvPr>
          <p:cNvSpPr txBox="1"/>
          <p:nvPr/>
        </p:nvSpPr>
        <p:spPr>
          <a:xfrm>
            <a:off x="140454" y="6397009"/>
            <a:ext cx="4622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solidFill>
                  <a:schemeClr val="tx1">
                    <a:lumMod val="95000"/>
                    <a:lumOff val="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https://abhiramprints.github.io/gift_basket/home.html</a:t>
            </a:r>
            <a:endParaRPr lang="en-IN" sz="15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76330718-49F3-4EE4-B610-93B9146712FB}"/>
              </a:ext>
            </a:extLst>
          </p:cNvPr>
          <p:cNvSpPr/>
          <p:nvPr/>
        </p:nvSpPr>
        <p:spPr>
          <a:xfrm rot="16200000">
            <a:off x="11208266" y="1229432"/>
            <a:ext cx="426720" cy="369332"/>
          </a:xfrm>
          <a:prstGeom prst="homePlat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5</a:t>
            </a:r>
          </a:p>
        </p:txBody>
      </p: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519BC7F2-6C71-4C3D-BC89-BBA4FA6F3DCC}"/>
              </a:ext>
            </a:extLst>
          </p:cNvPr>
          <p:cNvSpPr/>
          <p:nvPr/>
        </p:nvSpPr>
        <p:spPr>
          <a:xfrm rot="16200000">
            <a:off x="7157998" y="1229432"/>
            <a:ext cx="426720" cy="369332"/>
          </a:xfrm>
          <a:prstGeom prst="homePlat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2</a:t>
            </a: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50572C80-B343-4E70-B902-390F8C0C6108}"/>
              </a:ext>
            </a:extLst>
          </p:cNvPr>
          <p:cNvSpPr/>
          <p:nvPr/>
        </p:nvSpPr>
        <p:spPr>
          <a:xfrm rot="16200000">
            <a:off x="8395812" y="1227056"/>
            <a:ext cx="426720" cy="369332"/>
          </a:xfrm>
          <a:prstGeom prst="homePlat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3</a:t>
            </a:r>
          </a:p>
        </p:txBody>
      </p: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17EDFC72-77F9-45CE-80F1-D5BFFBE7AF64}"/>
              </a:ext>
            </a:extLst>
          </p:cNvPr>
          <p:cNvSpPr/>
          <p:nvPr/>
        </p:nvSpPr>
        <p:spPr>
          <a:xfrm rot="16200000">
            <a:off x="9844919" y="1175654"/>
            <a:ext cx="432000" cy="431999"/>
          </a:xfrm>
          <a:prstGeom prst="homePlat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4</a:t>
            </a:r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049650B9-3DD3-4574-B7DF-22F9FB7F0F84}"/>
              </a:ext>
            </a:extLst>
          </p:cNvPr>
          <p:cNvSpPr/>
          <p:nvPr/>
        </p:nvSpPr>
        <p:spPr>
          <a:xfrm>
            <a:off x="4549894" y="2460640"/>
            <a:ext cx="426720" cy="369332"/>
          </a:xfrm>
          <a:prstGeom prst="homePlat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6</a:t>
            </a:r>
          </a:p>
        </p:txBody>
      </p:sp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75B0994D-B4AD-470D-8CFB-68795422D8FC}"/>
              </a:ext>
            </a:extLst>
          </p:cNvPr>
          <p:cNvSpPr/>
          <p:nvPr/>
        </p:nvSpPr>
        <p:spPr>
          <a:xfrm rot="16200000">
            <a:off x="741680" y="1204349"/>
            <a:ext cx="426720" cy="369332"/>
          </a:xfrm>
          <a:prstGeom prst="homePlat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8A94557B-3F1F-4D63-AEC4-C7D660303B27}"/>
              </a:ext>
            </a:extLst>
          </p:cNvPr>
          <p:cNvSpPr/>
          <p:nvPr/>
        </p:nvSpPr>
        <p:spPr>
          <a:xfrm>
            <a:off x="3919974" y="3964320"/>
            <a:ext cx="426720" cy="369332"/>
          </a:xfrm>
          <a:prstGeom prst="homePlat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7</a:t>
            </a:r>
          </a:p>
        </p:txBody>
      </p:sp>
      <p:sp>
        <p:nvSpPr>
          <p:cNvPr id="25" name="Arrow: Pentagon 24">
            <a:extLst>
              <a:ext uri="{FF2B5EF4-FFF2-40B4-BE49-F238E27FC236}">
                <a16:creationId xmlns:a16="http://schemas.microsoft.com/office/drawing/2014/main" id="{E81878ED-BACF-49F8-831C-609F83C56B02}"/>
              </a:ext>
            </a:extLst>
          </p:cNvPr>
          <p:cNvSpPr/>
          <p:nvPr/>
        </p:nvSpPr>
        <p:spPr>
          <a:xfrm>
            <a:off x="10608588" y="5412206"/>
            <a:ext cx="426720" cy="369332"/>
          </a:xfrm>
          <a:prstGeom prst="homePlat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8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251B6A2-41FC-43D4-8E85-B64C9B889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504" y="4809445"/>
            <a:ext cx="1415072" cy="97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6518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C417B4-58C6-4992-97F2-39D7BDFD8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9711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2B67F-8A4E-46FE-B96F-1B3D7B493B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E3A4993E-DA28-4421-AE85-8DBD93F2113C}"/>
              </a:ext>
            </a:extLst>
          </p:cNvPr>
          <p:cNvSpPr txBox="1">
            <a:spLocks/>
          </p:cNvSpPr>
          <p:nvPr/>
        </p:nvSpPr>
        <p:spPr>
          <a:xfrm>
            <a:off x="8138159" y="906631"/>
            <a:ext cx="4053839" cy="56657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Gift Basket Intro Page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4E746CD-215B-413B-B92C-F317C7D25CB8}"/>
              </a:ext>
            </a:extLst>
          </p:cNvPr>
          <p:cNvSpPr txBox="1">
            <a:spLocks/>
          </p:cNvSpPr>
          <p:nvPr/>
        </p:nvSpPr>
        <p:spPr>
          <a:xfrm>
            <a:off x="8138159" y="1473201"/>
            <a:ext cx="4053841" cy="906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Gift Basket’s Intro Page contains the following elements: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ADAF0F-2A5D-49F3-B3B4-9432B2CD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80589" y="237983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8AB89F-0E79-4325-A5FE-865AE30577C1}"/>
              </a:ext>
            </a:extLst>
          </p:cNvPr>
          <p:cNvSpPr txBox="1"/>
          <p:nvPr/>
        </p:nvSpPr>
        <p:spPr>
          <a:xfrm>
            <a:off x="9834880" y="6397009"/>
            <a:ext cx="192512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00B050"/>
                </a:solidFill>
                <a:latin typeface="+mj-lt"/>
              </a:rPr>
              <a:t>Gift</a:t>
            </a:r>
            <a:r>
              <a:rPr lang="en-IN" sz="2000" b="1" dirty="0">
                <a:latin typeface="+mj-lt"/>
              </a:rPr>
              <a:t> 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  <a:latin typeface="Old English Text MT" panose="03040902040508030806" pitchFamily="66" charset="0"/>
              </a:rPr>
              <a:t>basket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39A45B-0257-4397-8D3B-17FCB3B3252C}"/>
              </a:ext>
            </a:extLst>
          </p:cNvPr>
          <p:cNvSpPr txBox="1"/>
          <p:nvPr/>
        </p:nvSpPr>
        <p:spPr>
          <a:xfrm>
            <a:off x="0" y="6397009"/>
            <a:ext cx="4988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https://abhiramprints.github.io/gift_basket/about.html</a:t>
            </a:r>
            <a:endParaRPr lang="en-I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17EDFC72-77F9-45CE-80F1-D5BFFBE7AF64}"/>
              </a:ext>
            </a:extLst>
          </p:cNvPr>
          <p:cNvSpPr/>
          <p:nvPr/>
        </p:nvSpPr>
        <p:spPr>
          <a:xfrm flipH="1">
            <a:off x="11846560" y="5532448"/>
            <a:ext cx="345440" cy="369332"/>
          </a:xfrm>
          <a:prstGeom prst="homePlat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663DE71-BE3F-450C-81FC-04116BD2A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494" y="954423"/>
            <a:ext cx="1415072" cy="97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6113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5A3BA-0E55-4C09-A232-F27186CB0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9711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2B67F-8A4E-46FE-B96F-1B3D7B493B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E3A4993E-DA28-4421-AE85-8DBD93F2113C}"/>
              </a:ext>
            </a:extLst>
          </p:cNvPr>
          <p:cNvSpPr txBox="1">
            <a:spLocks/>
          </p:cNvSpPr>
          <p:nvPr/>
        </p:nvSpPr>
        <p:spPr>
          <a:xfrm>
            <a:off x="8138159" y="906631"/>
            <a:ext cx="4053839" cy="56657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Team Majesty Intro Page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4E746CD-215B-413B-B92C-F317C7D25CB8}"/>
              </a:ext>
            </a:extLst>
          </p:cNvPr>
          <p:cNvSpPr txBox="1">
            <a:spLocks/>
          </p:cNvSpPr>
          <p:nvPr/>
        </p:nvSpPr>
        <p:spPr>
          <a:xfrm>
            <a:off x="8138159" y="1473201"/>
            <a:ext cx="4053841" cy="906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Team Majesty’s Intro Page contains the following elements: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ADAF0F-2A5D-49F3-B3B4-9432B2CD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80589" y="237983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8AB89F-0E79-4325-A5FE-865AE30577C1}"/>
              </a:ext>
            </a:extLst>
          </p:cNvPr>
          <p:cNvSpPr txBox="1"/>
          <p:nvPr/>
        </p:nvSpPr>
        <p:spPr>
          <a:xfrm>
            <a:off x="9834880" y="6397009"/>
            <a:ext cx="192512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00B050"/>
                </a:solidFill>
                <a:latin typeface="+mj-lt"/>
              </a:rPr>
              <a:t>Gift</a:t>
            </a:r>
            <a:r>
              <a:rPr lang="en-IN" sz="2000" b="1" dirty="0">
                <a:latin typeface="+mj-lt"/>
              </a:rPr>
              <a:t> 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  <a:latin typeface="Old English Text MT" panose="03040902040508030806" pitchFamily="66" charset="0"/>
              </a:rPr>
              <a:t>basket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39A45B-0257-4397-8D3B-17FCB3B3252C}"/>
              </a:ext>
            </a:extLst>
          </p:cNvPr>
          <p:cNvSpPr txBox="1"/>
          <p:nvPr/>
        </p:nvSpPr>
        <p:spPr>
          <a:xfrm>
            <a:off x="0" y="6397009"/>
            <a:ext cx="4988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tx1">
                    <a:lumMod val="95000"/>
                    <a:lumOff val="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https://abhiramprints.github.io/gift_basket/team_majesty.html</a:t>
            </a:r>
            <a:endParaRPr lang="en-IN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17EDFC72-77F9-45CE-80F1-D5BFFBE7AF64}"/>
              </a:ext>
            </a:extLst>
          </p:cNvPr>
          <p:cNvSpPr/>
          <p:nvPr/>
        </p:nvSpPr>
        <p:spPr>
          <a:xfrm flipH="1">
            <a:off x="7965439" y="2687648"/>
            <a:ext cx="345440" cy="369332"/>
          </a:xfrm>
          <a:prstGeom prst="homePlat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39172A8C-9959-4CCD-99EC-DAAA0450DB59}"/>
              </a:ext>
            </a:extLst>
          </p:cNvPr>
          <p:cNvSpPr/>
          <p:nvPr/>
        </p:nvSpPr>
        <p:spPr>
          <a:xfrm flipH="1">
            <a:off x="11846561" y="5674688"/>
            <a:ext cx="345440" cy="369332"/>
          </a:xfrm>
          <a:prstGeom prst="homePlat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846587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07AF02-B410-4AAF-B801-78B93C0A8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9711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2B67F-8A4E-46FE-B96F-1B3D7B493B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E3A4993E-DA28-4421-AE85-8DBD93F2113C}"/>
              </a:ext>
            </a:extLst>
          </p:cNvPr>
          <p:cNvSpPr txBox="1">
            <a:spLocks/>
          </p:cNvSpPr>
          <p:nvPr/>
        </p:nvSpPr>
        <p:spPr>
          <a:xfrm>
            <a:off x="8138159" y="906631"/>
            <a:ext cx="4053839" cy="56657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Feedback Page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4E746CD-215B-413B-B92C-F317C7D25CB8}"/>
              </a:ext>
            </a:extLst>
          </p:cNvPr>
          <p:cNvSpPr txBox="1">
            <a:spLocks/>
          </p:cNvSpPr>
          <p:nvPr/>
        </p:nvSpPr>
        <p:spPr>
          <a:xfrm>
            <a:off x="8138159" y="1473201"/>
            <a:ext cx="4053841" cy="906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Gift Basket’s Feedback Page contains the following elements: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ADAF0F-2A5D-49F3-B3B4-9432B2CD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80589" y="237983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8AB89F-0E79-4325-A5FE-865AE30577C1}"/>
              </a:ext>
            </a:extLst>
          </p:cNvPr>
          <p:cNvSpPr txBox="1"/>
          <p:nvPr/>
        </p:nvSpPr>
        <p:spPr>
          <a:xfrm>
            <a:off x="9834880" y="6397009"/>
            <a:ext cx="192512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00B050"/>
                </a:solidFill>
                <a:latin typeface="+mj-lt"/>
              </a:rPr>
              <a:t>Gift</a:t>
            </a:r>
            <a:r>
              <a:rPr lang="en-IN" sz="2000" b="1" dirty="0">
                <a:latin typeface="+mj-lt"/>
              </a:rPr>
              <a:t> 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  <a:latin typeface="Old English Text MT" panose="03040902040508030806" pitchFamily="66" charset="0"/>
              </a:rPr>
              <a:t>basket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39A45B-0257-4397-8D3B-17FCB3B3252C}"/>
              </a:ext>
            </a:extLst>
          </p:cNvPr>
          <p:cNvSpPr txBox="1"/>
          <p:nvPr/>
        </p:nvSpPr>
        <p:spPr>
          <a:xfrm>
            <a:off x="0" y="6397009"/>
            <a:ext cx="4988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tx1">
                    <a:lumMod val="95000"/>
                    <a:lumOff val="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https://abhiramprints.github.io/gift_basket/feedback.html</a:t>
            </a:r>
            <a:endParaRPr lang="en-IN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39172A8C-9959-4CCD-99EC-DAAA0450DB59}"/>
              </a:ext>
            </a:extLst>
          </p:cNvPr>
          <p:cNvSpPr/>
          <p:nvPr/>
        </p:nvSpPr>
        <p:spPr>
          <a:xfrm flipH="1">
            <a:off x="10797440" y="3891834"/>
            <a:ext cx="345440" cy="369332"/>
          </a:xfrm>
          <a:prstGeom prst="homePlat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618ABC-8449-424B-8427-EE20C07FB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9014" y="4898752"/>
            <a:ext cx="1415072" cy="97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52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1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769E16-9C61-48C4-9ADF-785E64977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5588"/>
            <a:ext cx="12192000" cy="413384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2B67F-8A4E-46FE-B96F-1B3D7B493B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E3A4993E-DA28-4421-AE85-8DBD93F2113C}"/>
              </a:ext>
            </a:extLst>
          </p:cNvPr>
          <p:cNvSpPr txBox="1">
            <a:spLocks/>
          </p:cNvSpPr>
          <p:nvPr/>
        </p:nvSpPr>
        <p:spPr>
          <a:xfrm>
            <a:off x="5720081" y="289192"/>
            <a:ext cx="6471918" cy="56657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Gift Basket’s Footer 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4E746CD-215B-413B-B92C-F317C7D25CB8}"/>
              </a:ext>
            </a:extLst>
          </p:cNvPr>
          <p:cNvSpPr txBox="1">
            <a:spLocks/>
          </p:cNvSpPr>
          <p:nvPr/>
        </p:nvSpPr>
        <p:spPr>
          <a:xfrm>
            <a:off x="5720081" y="836340"/>
            <a:ext cx="6471919" cy="9495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Gift Basket’s Footer contains the following elements: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ADAF0F-2A5D-49F3-B3B4-9432B2CD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80588" y="1785877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8AB89F-0E79-4325-A5FE-865AE30577C1}"/>
              </a:ext>
            </a:extLst>
          </p:cNvPr>
          <p:cNvSpPr txBox="1"/>
          <p:nvPr/>
        </p:nvSpPr>
        <p:spPr>
          <a:xfrm>
            <a:off x="9834880" y="6397009"/>
            <a:ext cx="192512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00B050"/>
                </a:solidFill>
                <a:latin typeface="+mj-lt"/>
              </a:rPr>
              <a:t>Gift</a:t>
            </a:r>
            <a:r>
              <a:rPr lang="en-IN" sz="2000" b="1" dirty="0">
                <a:latin typeface="+mj-lt"/>
              </a:rPr>
              <a:t> 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  <a:latin typeface="Old English Text MT" panose="03040902040508030806" pitchFamily="66" charset="0"/>
              </a:rPr>
              <a:t>basket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39A45B-0257-4397-8D3B-17FCB3B3252C}"/>
              </a:ext>
            </a:extLst>
          </p:cNvPr>
          <p:cNvSpPr txBox="1"/>
          <p:nvPr/>
        </p:nvSpPr>
        <p:spPr>
          <a:xfrm>
            <a:off x="2352040" y="2260105"/>
            <a:ext cx="748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Gift Basket: https://abhiramprints.github.io/gift_basket/home.html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39172A8C-9959-4CCD-99EC-DAAA0450DB59}"/>
              </a:ext>
            </a:extLst>
          </p:cNvPr>
          <p:cNvSpPr/>
          <p:nvPr/>
        </p:nvSpPr>
        <p:spPr>
          <a:xfrm flipH="1">
            <a:off x="2670857" y="4125366"/>
            <a:ext cx="345440" cy="369332"/>
          </a:xfrm>
          <a:prstGeom prst="homePlat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618ABC-8449-424B-8427-EE20C07FB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17" y="119015"/>
            <a:ext cx="3029129" cy="2080880"/>
          </a:xfrm>
          <a:prstGeom prst="rect">
            <a:avLst/>
          </a:prstGeom>
        </p:spPr>
      </p:pic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B8367FE1-9E1F-4E9E-ACFA-2C3E4A26A252}"/>
              </a:ext>
            </a:extLst>
          </p:cNvPr>
          <p:cNvSpPr/>
          <p:nvPr/>
        </p:nvSpPr>
        <p:spPr>
          <a:xfrm rot="5400000" flipH="1">
            <a:off x="2596728" y="5462401"/>
            <a:ext cx="345440" cy="369332"/>
          </a:xfrm>
          <a:prstGeom prst="homePlat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2</a:t>
            </a:r>
          </a:p>
        </p:txBody>
      </p:sp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74EEFF97-58F7-46E0-8A34-F7D6733CF849}"/>
              </a:ext>
            </a:extLst>
          </p:cNvPr>
          <p:cNvSpPr/>
          <p:nvPr/>
        </p:nvSpPr>
        <p:spPr>
          <a:xfrm>
            <a:off x="3859577" y="3527843"/>
            <a:ext cx="345440" cy="369332"/>
          </a:xfrm>
          <a:prstGeom prst="homePlat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3</a:t>
            </a:r>
          </a:p>
        </p:txBody>
      </p:sp>
      <p:sp>
        <p:nvSpPr>
          <p:cNvPr id="25" name="Arrow: Pentagon 24">
            <a:extLst>
              <a:ext uri="{FF2B5EF4-FFF2-40B4-BE49-F238E27FC236}">
                <a16:creationId xmlns:a16="http://schemas.microsoft.com/office/drawing/2014/main" id="{10C20AB0-407F-4008-8574-8A470B0767BF}"/>
              </a:ext>
            </a:extLst>
          </p:cNvPr>
          <p:cNvSpPr/>
          <p:nvPr/>
        </p:nvSpPr>
        <p:spPr>
          <a:xfrm>
            <a:off x="3838662" y="4210582"/>
            <a:ext cx="345440" cy="369332"/>
          </a:xfrm>
          <a:prstGeom prst="homePlat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4</a:t>
            </a:r>
          </a:p>
        </p:txBody>
      </p:sp>
      <p:sp>
        <p:nvSpPr>
          <p:cNvPr id="26" name="Arrow: Pentagon 25">
            <a:extLst>
              <a:ext uri="{FF2B5EF4-FFF2-40B4-BE49-F238E27FC236}">
                <a16:creationId xmlns:a16="http://schemas.microsoft.com/office/drawing/2014/main" id="{EC16DFEB-66F8-46BF-B917-FA73FED9695F}"/>
              </a:ext>
            </a:extLst>
          </p:cNvPr>
          <p:cNvSpPr/>
          <p:nvPr/>
        </p:nvSpPr>
        <p:spPr>
          <a:xfrm>
            <a:off x="3838662" y="4867106"/>
            <a:ext cx="345440" cy="369332"/>
          </a:xfrm>
          <a:prstGeom prst="homePlat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5</a:t>
            </a:r>
          </a:p>
        </p:txBody>
      </p:sp>
      <p:sp>
        <p:nvSpPr>
          <p:cNvPr id="27" name="Arrow: Pentagon 26">
            <a:extLst>
              <a:ext uri="{FF2B5EF4-FFF2-40B4-BE49-F238E27FC236}">
                <a16:creationId xmlns:a16="http://schemas.microsoft.com/office/drawing/2014/main" id="{9A2EF655-5866-4A90-A774-0F4F263E204A}"/>
              </a:ext>
            </a:extLst>
          </p:cNvPr>
          <p:cNvSpPr/>
          <p:nvPr/>
        </p:nvSpPr>
        <p:spPr>
          <a:xfrm>
            <a:off x="6577578" y="3566918"/>
            <a:ext cx="345440" cy="369332"/>
          </a:xfrm>
          <a:prstGeom prst="homePlat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9</a:t>
            </a:r>
          </a:p>
        </p:txBody>
      </p:sp>
      <p:sp>
        <p:nvSpPr>
          <p:cNvPr id="28" name="Arrow: Pentagon 27">
            <a:extLst>
              <a:ext uri="{FF2B5EF4-FFF2-40B4-BE49-F238E27FC236}">
                <a16:creationId xmlns:a16="http://schemas.microsoft.com/office/drawing/2014/main" id="{17BEE8C3-2A8E-46FA-9A84-3CB506E88956}"/>
              </a:ext>
            </a:extLst>
          </p:cNvPr>
          <p:cNvSpPr/>
          <p:nvPr/>
        </p:nvSpPr>
        <p:spPr>
          <a:xfrm>
            <a:off x="10474960" y="3343177"/>
            <a:ext cx="511334" cy="369332"/>
          </a:xfrm>
          <a:prstGeom prst="homePlat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11</a:t>
            </a:r>
          </a:p>
        </p:txBody>
      </p:sp>
      <p:sp>
        <p:nvSpPr>
          <p:cNvPr id="30" name="Arrow: Pentagon 29">
            <a:extLst>
              <a:ext uri="{FF2B5EF4-FFF2-40B4-BE49-F238E27FC236}">
                <a16:creationId xmlns:a16="http://schemas.microsoft.com/office/drawing/2014/main" id="{F2A98A0E-3BA6-49B1-9E8C-2D0511214CAD}"/>
              </a:ext>
            </a:extLst>
          </p:cNvPr>
          <p:cNvSpPr/>
          <p:nvPr/>
        </p:nvSpPr>
        <p:spPr>
          <a:xfrm>
            <a:off x="10474960" y="4614380"/>
            <a:ext cx="511334" cy="369332"/>
          </a:xfrm>
          <a:prstGeom prst="homePlat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13</a:t>
            </a:r>
          </a:p>
        </p:txBody>
      </p:sp>
      <p:sp>
        <p:nvSpPr>
          <p:cNvPr id="31" name="Arrow: Pentagon 30">
            <a:extLst>
              <a:ext uri="{FF2B5EF4-FFF2-40B4-BE49-F238E27FC236}">
                <a16:creationId xmlns:a16="http://schemas.microsoft.com/office/drawing/2014/main" id="{CF7DDDDC-B2A0-4BFB-8C1E-1D20F154D6E8}"/>
              </a:ext>
            </a:extLst>
          </p:cNvPr>
          <p:cNvSpPr/>
          <p:nvPr/>
        </p:nvSpPr>
        <p:spPr>
          <a:xfrm flipH="1">
            <a:off x="5134649" y="3864861"/>
            <a:ext cx="345440" cy="369332"/>
          </a:xfrm>
          <a:prstGeom prst="homePlat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6</a:t>
            </a:r>
          </a:p>
        </p:txBody>
      </p:sp>
      <p:sp>
        <p:nvSpPr>
          <p:cNvPr id="32" name="Arrow: Pentagon 31">
            <a:extLst>
              <a:ext uri="{FF2B5EF4-FFF2-40B4-BE49-F238E27FC236}">
                <a16:creationId xmlns:a16="http://schemas.microsoft.com/office/drawing/2014/main" id="{6FEBCE2F-032D-4F3A-898B-4ABB348BE159}"/>
              </a:ext>
            </a:extLst>
          </p:cNvPr>
          <p:cNvSpPr/>
          <p:nvPr/>
        </p:nvSpPr>
        <p:spPr>
          <a:xfrm flipH="1">
            <a:off x="5994400" y="4547846"/>
            <a:ext cx="345440" cy="369332"/>
          </a:xfrm>
          <a:prstGeom prst="homePlat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7</a:t>
            </a:r>
          </a:p>
        </p:txBody>
      </p:sp>
      <p:sp>
        <p:nvSpPr>
          <p:cNvPr id="33" name="Arrow: Pentagon 32">
            <a:extLst>
              <a:ext uri="{FF2B5EF4-FFF2-40B4-BE49-F238E27FC236}">
                <a16:creationId xmlns:a16="http://schemas.microsoft.com/office/drawing/2014/main" id="{665B56E5-23D6-432C-A402-72C8A720AB9F}"/>
              </a:ext>
            </a:extLst>
          </p:cNvPr>
          <p:cNvSpPr/>
          <p:nvPr/>
        </p:nvSpPr>
        <p:spPr>
          <a:xfrm flipH="1">
            <a:off x="5180750" y="5185304"/>
            <a:ext cx="345440" cy="369332"/>
          </a:xfrm>
          <a:prstGeom prst="homePlat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8</a:t>
            </a:r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id="{ED06475B-A493-4C58-8E84-8B338D97025A}"/>
              </a:ext>
            </a:extLst>
          </p:cNvPr>
          <p:cNvSpPr/>
          <p:nvPr/>
        </p:nvSpPr>
        <p:spPr>
          <a:xfrm flipH="1">
            <a:off x="9128760" y="3910241"/>
            <a:ext cx="524028" cy="341083"/>
          </a:xfrm>
          <a:prstGeom prst="homePlat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10</a:t>
            </a:r>
          </a:p>
        </p:txBody>
      </p:sp>
      <p:sp>
        <p:nvSpPr>
          <p:cNvPr id="35" name="Arrow: Pentagon 34">
            <a:extLst>
              <a:ext uri="{FF2B5EF4-FFF2-40B4-BE49-F238E27FC236}">
                <a16:creationId xmlns:a16="http://schemas.microsoft.com/office/drawing/2014/main" id="{497EF679-8424-43B3-8989-19C896C08E1D}"/>
              </a:ext>
            </a:extLst>
          </p:cNvPr>
          <p:cNvSpPr/>
          <p:nvPr/>
        </p:nvSpPr>
        <p:spPr>
          <a:xfrm flipH="1">
            <a:off x="11673439" y="3964472"/>
            <a:ext cx="518560" cy="369332"/>
          </a:xfrm>
          <a:prstGeom prst="homePlat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12</a:t>
            </a:r>
          </a:p>
        </p:txBody>
      </p:sp>
      <p:sp>
        <p:nvSpPr>
          <p:cNvPr id="29" name="Arrow: Pentagon 28">
            <a:extLst>
              <a:ext uri="{FF2B5EF4-FFF2-40B4-BE49-F238E27FC236}">
                <a16:creationId xmlns:a16="http://schemas.microsoft.com/office/drawing/2014/main" id="{96059A37-8F83-4077-B249-D617B0DC0967}"/>
              </a:ext>
            </a:extLst>
          </p:cNvPr>
          <p:cNvSpPr/>
          <p:nvPr/>
        </p:nvSpPr>
        <p:spPr>
          <a:xfrm flipH="1">
            <a:off x="7975199" y="5950481"/>
            <a:ext cx="518560" cy="369332"/>
          </a:xfrm>
          <a:prstGeom prst="homePlat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5686561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077059-064E-4887-9CD5-98125FFFD93B}"/>
              </a:ext>
            </a:extLst>
          </p:cNvPr>
          <p:cNvSpPr/>
          <p:nvPr/>
        </p:nvSpPr>
        <p:spPr>
          <a:xfrm>
            <a:off x="2367280" y="0"/>
            <a:ext cx="1167880" cy="63713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35E3CE9E-B03C-CB4B-A83A-D3265C7A05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3535160" y="-108454"/>
            <a:ext cx="8656840" cy="649263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955244"/>
            <a:ext cx="4267199" cy="2268310"/>
          </a:xfrm>
          <a:solidFill>
            <a:schemeClr val="bg2"/>
          </a:solidFill>
        </p:spPr>
        <p:txBody>
          <a:bodyPr/>
          <a:lstStyle/>
          <a:p>
            <a:r>
              <a:rPr lang="en-US" sz="5200" dirty="0"/>
              <a:t>Product Catalogue Pages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972F17A-D965-40B9-8ABB-C634072DBC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346" y="4223554"/>
            <a:ext cx="4252854" cy="984798"/>
          </a:xfrm>
        </p:spPr>
        <p:txBody>
          <a:bodyPr/>
          <a:lstStyle/>
          <a:p>
            <a:r>
              <a:rPr lang="en-US" dirty="0"/>
              <a:t>Project Gift Basket’s Product Catalogue Pages are broadly divided into 4 categories: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F731C2-49F3-49B2-8827-32FAE79B7BA8}"/>
              </a:ext>
            </a:extLst>
          </p:cNvPr>
          <p:cNvSpPr txBox="1"/>
          <p:nvPr/>
        </p:nvSpPr>
        <p:spPr>
          <a:xfrm>
            <a:off x="9834880" y="6397009"/>
            <a:ext cx="192512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00B050"/>
                </a:solidFill>
                <a:latin typeface="+mj-lt"/>
              </a:rPr>
              <a:t>Gift</a:t>
            </a:r>
            <a:r>
              <a:rPr lang="en-IN" sz="2000" b="1" dirty="0">
                <a:latin typeface="+mj-lt"/>
              </a:rPr>
              <a:t> 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  <a:latin typeface="Old English Text MT" panose="03040902040508030806" pitchFamily="66" charset="0"/>
              </a:rPr>
              <a:t>basket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FFCF5F-D527-41C9-BD43-94076772B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7729" y="1028863"/>
            <a:ext cx="2199756" cy="1511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C65622-6C26-4682-B8FA-02C49B082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55" y="157526"/>
            <a:ext cx="1691281" cy="161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2564B8-76D2-4FF8-AACD-2F1A0EEDB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9711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2B67F-8A4E-46FE-B96F-1B3D7B493B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E3A4993E-DA28-4421-AE85-8DBD93F2113C}"/>
              </a:ext>
            </a:extLst>
          </p:cNvPr>
          <p:cNvSpPr txBox="1">
            <a:spLocks/>
          </p:cNvSpPr>
          <p:nvPr/>
        </p:nvSpPr>
        <p:spPr>
          <a:xfrm>
            <a:off x="8138159" y="954424"/>
            <a:ext cx="4053839" cy="103017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Gift Basket’s Product Catalogue Pages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4E746CD-215B-413B-B92C-F317C7D25CB8}"/>
              </a:ext>
            </a:extLst>
          </p:cNvPr>
          <p:cNvSpPr txBox="1">
            <a:spLocks/>
          </p:cNvSpPr>
          <p:nvPr/>
        </p:nvSpPr>
        <p:spPr>
          <a:xfrm>
            <a:off x="8138159" y="1966802"/>
            <a:ext cx="4053841" cy="9722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A Gift Basket’s Product Catalogue Page contains the following elements: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ADAF0F-2A5D-49F3-B3B4-9432B2CD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80586" y="2939026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8AB89F-0E79-4325-A5FE-865AE30577C1}"/>
              </a:ext>
            </a:extLst>
          </p:cNvPr>
          <p:cNvSpPr txBox="1"/>
          <p:nvPr/>
        </p:nvSpPr>
        <p:spPr>
          <a:xfrm>
            <a:off x="9834880" y="6397009"/>
            <a:ext cx="192512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00B050"/>
                </a:solidFill>
                <a:latin typeface="+mj-lt"/>
              </a:rPr>
              <a:t>Gift</a:t>
            </a:r>
            <a:r>
              <a:rPr lang="en-IN" sz="2000" b="1" dirty="0">
                <a:latin typeface="+mj-lt"/>
              </a:rPr>
              <a:t> 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  <a:latin typeface="Old English Text MT" panose="03040902040508030806" pitchFamily="66" charset="0"/>
              </a:rPr>
              <a:t>basket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39A45B-0257-4397-8D3B-17FCB3B3252C}"/>
              </a:ext>
            </a:extLst>
          </p:cNvPr>
          <p:cNvSpPr txBox="1"/>
          <p:nvPr/>
        </p:nvSpPr>
        <p:spPr>
          <a:xfrm>
            <a:off x="0" y="6397009"/>
            <a:ext cx="4988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tx1">
                    <a:lumMod val="95000"/>
                    <a:lumOff val="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https://abhiramprints.github.io/gift_basket/mdf_gifts.html</a:t>
            </a:r>
            <a:endParaRPr lang="en-IN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17EDFC72-77F9-45CE-80F1-D5BFFBE7AF64}"/>
              </a:ext>
            </a:extLst>
          </p:cNvPr>
          <p:cNvSpPr/>
          <p:nvPr/>
        </p:nvSpPr>
        <p:spPr>
          <a:xfrm flipH="1">
            <a:off x="11760000" y="5635108"/>
            <a:ext cx="432000" cy="432000"/>
          </a:xfrm>
          <a:prstGeom prst="homePlat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4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663DE71-BE3F-450C-81FC-04116BD2A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494" y="954423"/>
            <a:ext cx="1415072" cy="972093"/>
          </a:xfrm>
          <a:prstGeom prst="rect">
            <a:avLst/>
          </a:prstGeom>
        </p:spPr>
      </p:pic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17341C3E-EA20-466E-939D-4BE94A4C45DB}"/>
              </a:ext>
            </a:extLst>
          </p:cNvPr>
          <p:cNvSpPr/>
          <p:nvPr/>
        </p:nvSpPr>
        <p:spPr>
          <a:xfrm rot="16200000" flipH="1">
            <a:off x="4631174" y="2429627"/>
            <a:ext cx="345440" cy="369332"/>
          </a:xfrm>
          <a:prstGeom prst="homePlat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2</a:t>
            </a:r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EA5F2905-AD46-43DF-95CE-EB4587583ACB}"/>
              </a:ext>
            </a:extLst>
          </p:cNvPr>
          <p:cNvSpPr/>
          <p:nvPr/>
        </p:nvSpPr>
        <p:spPr>
          <a:xfrm rot="16200000" flipH="1">
            <a:off x="3896360" y="2440968"/>
            <a:ext cx="345440" cy="369332"/>
          </a:xfrm>
          <a:prstGeom prst="homePlat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FA39A2DE-474F-4FD8-84BE-AEB7D67B6C07}"/>
              </a:ext>
            </a:extLst>
          </p:cNvPr>
          <p:cNvSpPr/>
          <p:nvPr/>
        </p:nvSpPr>
        <p:spPr>
          <a:xfrm flipH="1">
            <a:off x="4775642" y="1469513"/>
            <a:ext cx="345440" cy="369332"/>
          </a:xfrm>
          <a:prstGeom prst="homePlat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885790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077059-064E-4887-9CD5-98125FFFD93B}"/>
              </a:ext>
            </a:extLst>
          </p:cNvPr>
          <p:cNvSpPr/>
          <p:nvPr/>
        </p:nvSpPr>
        <p:spPr>
          <a:xfrm>
            <a:off x="2367280" y="0"/>
            <a:ext cx="1167880" cy="63713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35E3CE9E-B03C-CB4B-A83A-D3265C7A05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3535160" y="-121279"/>
            <a:ext cx="8656840" cy="649263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955244"/>
            <a:ext cx="4267199" cy="2268310"/>
          </a:xfrm>
          <a:solidFill>
            <a:schemeClr val="bg2"/>
          </a:solidFill>
        </p:spPr>
        <p:txBody>
          <a:bodyPr/>
          <a:lstStyle/>
          <a:p>
            <a:r>
              <a:rPr lang="en-US" sz="5200" dirty="0"/>
              <a:t>Product Description Pages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972F17A-D965-40B9-8ABB-C634072DBC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346" y="4223554"/>
            <a:ext cx="4252854" cy="984798"/>
          </a:xfrm>
        </p:spPr>
        <p:txBody>
          <a:bodyPr/>
          <a:lstStyle/>
          <a:p>
            <a:r>
              <a:rPr lang="en-US" dirty="0"/>
              <a:t>Project Gift Basket’s Product Description Pages are broadly divided into 16 pages: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F731C2-49F3-49B2-8827-32FAE79B7BA8}"/>
              </a:ext>
            </a:extLst>
          </p:cNvPr>
          <p:cNvSpPr txBox="1"/>
          <p:nvPr/>
        </p:nvSpPr>
        <p:spPr>
          <a:xfrm>
            <a:off x="9834880" y="6397009"/>
            <a:ext cx="192512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00B050"/>
                </a:solidFill>
                <a:latin typeface="+mj-lt"/>
              </a:rPr>
              <a:t>Gift</a:t>
            </a:r>
            <a:r>
              <a:rPr lang="en-IN" sz="2000" b="1" dirty="0">
                <a:latin typeface="+mj-lt"/>
              </a:rPr>
              <a:t> 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  <a:latin typeface="Old English Text MT" panose="03040902040508030806" pitchFamily="66" charset="0"/>
              </a:rPr>
              <a:t>basket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FFCF5F-D527-41C9-BD43-94076772B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4720" y="118367"/>
            <a:ext cx="2199756" cy="1511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C65622-6C26-4682-B8FA-02C49B082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55" y="157526"/>
            <a:ext cx="1691281" cy="161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6794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E18634-E35A-480D-9CF6-796DC3A51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9711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2B67F-8A4E-46FE-B96F-1B3D7B493B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E3A4993E-DA28-4421-AE85-8DBD93F2113C}"/>
              </a:ext>
            </a:extLst>
          </p:cNvPr>
          <p:cNvSpPr txBox="1">
            <a:spLocks/>
          </p:cNvSpPr>
          <p:nvPr/>
        </p:nvSpPr>
        <p:spPr>
          <a:xfrm>
            <a:off x="0" y="4389120"/>
            <a:ext cx="4053841" cy="7711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Gift Basket’s Product Description Pages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4E746CD-215B-413B-B92C-F317C7D25CB8}"/>
              </a:ext>
            </a:extLst>
          </p:cNvPr>
          <p:cNvSpPr txBox="1">
            <a:spLocks/>
          </p:cNvSpPr>
          <p:nvPr/>
        </p:nvSpPr>
        <p:spPr>
          <a:xfrm>
            <a:off x="0" y="5166476"/>
            <a:ext cx="4053841" cy="906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A Gift Basket’s Product Description Page contains the following elements: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ADAF0F-2A5D-49F3-B3B4-9432B2CD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081026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8AB89F-0E79-4325-A5FE-865AE30577C1}"/>
              </a:ext>
            </a:extLst>
          </p:cNvPr>
          <p:cNvSpPr txBox="1"/>
          <p:nvPr/>
        </p:nvSpPr>
        <p:spPr>
          <a:xfrm>
            <a:off x="9834880" y="6397009"/>
            <a:ext cx="192512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00B050"/>
                </a:solidFill>
                <a:latin typeface="+mj-lt"/>
              </a:rPr>
              <a:t>Gift</a:t>
            </a:r>
            <a:r>
              <a:rPr lang="en-IN" sz="2000" b="1" dirty="0">
                <a:latin typeface="+mj-lt"/>
              </a:rPr>
              <a:t> 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  <a:latin typeface="Old English Text MT" panose="03040902040508030806" pitchFamily="66" charset="0"/>
              </a:rPr>
              <a:t>basket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39A45B-0257-4397-8D3B-17FCB3B3252C}"/>
              </a:ext>
            </a:extLst>
          </p:cNvPr>
          <p:cNvSpPr txBox="1"/>
          <p:nvPr/>
        </p:nvSpPr>
        <p:spPr>
          <a:xfrm>
            <a:off x="0" y="6397009"/>
            <a:ext cx="4988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tx1">
                    <a:lumMod val="95000"/>
                    <a:lumOff val="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IN" sz="1400" dirty="0">
                <a:solidFill>
                  <a:schemeClr val="tx1">
                    <a:lumMod val="95000"/>
                    <a:lumOff val="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://abhiramprints.github.io/gift_basket/engrave_frame.html</a:t>
            </a:r>
            <a:endParaRPr lang="en-IN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39172A8C-9959-4CCD-99EC-DAAA0450DB59}"/>
              </a:ext>
            </a:extLst>
          </p:cNvPr>
          <p:cNvSpPr/>
          <p:nvPr/>
        </p:nvSpPr>
        <p:spPr>
          <a:xfrm flipH="1">
            <a:off x="11673841" y="5533779"/>
            <a:ext cx="345440" cy="369332"/>
          </a:xfrm>
          <a:prstGeom prst="homePlat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618ABC-8449-424B-8427-EE20C07FBA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3174" y="5116139"/>
            <a:ext cx="1415072" cy="972093"/>
          </a:xfrm>
          <a:prstGeom prst="rect">
            <a:avLst/>
          </a:prstGeom>
        </p:spPr>
      </p:pic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28DFC376-3F51-4895-BC82-7352F23D5D63}"/>
              </a:ext>
            </a:extLst>
          </p:cNvPr>
          <p:cNvSpPr/>
          <p:nvPr/>
        </p:nvSpPr>
        <p:spPr>
          <a:xfrm flipH="1">
            <a:off x="6410961" y="951619"/>
            <a:ext cx="345440" cy="369332"/>
          </a:xfrm>
          <a:prstGeom prst="homePlat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613290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4000" y="2381256"/>
            <a:ext cx="5608320" cy="1914143"/>
          </a:xfrm>
        </p:spPr>
        <p:txBody>
          <a:bodyPr/>
          <a:lstStyle/>
          <a:p>
            <a:pPr marL="0" indent="0" algn="l">
              <a:buNone/>
            </a:pPr>
            <a:r>
              <a:rPr lang="en-US" sz="2000" b="0" i="0" dirty="0">
                <a:solidFill>
                  <a:srgbClr val="24292F"/>
                </a:solidFill>
                <a:effectLst/>
                <a:latin typeface="-apple-system"/>
              </a:rPr>
              <a:t>Gift Basket is an </a:t>
            </a:r>
            <a:r>
              <a:rPr lang="de-DE" sz="2000" b="0" i="0" dirty="0">
                <a:solidFill>
                  <a:schemeClr val="tx1"/>
                </a:solidFill>
                <a:effectLst/>
                <a:latin typeface="-apple-system"/>
              </a:rPr>
              <a:t>Online Digital Gift Superstore in India where you can buy personalized gifts starting from T-Shirts to Cubicle Essentials for you and your loved ones from the comfort of your home.</a:t>
            </a:r>
            <a:b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r>
              <a:rPr lang="en-US" dirty="0">
                <a:solidFill>
                  <a:srgbClr val="24292F"/>
                </a:solidFill>
                <a:latin typeface="-apple-system"/>
              </a:rPr>
              <a:t>     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Website: </a:t>
            </a:r>
            <a:r>
              <a:rPr lang="en-US" b="0" i="0" u="none" strike="noStrike" dirty="0">
                <a:solidFill>
                  <a:srgbClr val="24292F"/>
                </a:solidFill>
                <a:effectLst/>
                <a:latin typeface="-apple-system"/>
                <a:hlinkClick r:id="rId2"/>
              </a:rPr>
              <a:t>https://abhiramprints.github.io/gift_basket/</a:t>
            </a:r>
            <a:endParaRPr lang="en-US" b="0" i="0" u="none" strike="noStrike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9" name="Picture Placeholder 8" descr="Handing touching mobile phone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We, from Team Majesty, developed the web application, Gift Basket as per the project given to us being in HCL TECHBEE program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5E0014-4FD2-44B3-AF52-12CA6EE6BF06}"/>
              </a:ext>
            </a:extLst>
          </p:cNvPr>
          <p:cNvSpPr txBox="1"/>
          <p:nvPr/>
        </p:nvSpPr>
        <p:spPr>
          <a:xfrm>
            <a:off x="9834880" y="6397009"/>
            <a:ext cx="192512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00B050"/>
                </a:solidFill>
                <a:latin typeface="+mj-lt"/>
              </a:rPr>
              <a:t>Gift</a:t>
            </a:r>
            <a:r>
              <a:rPr lang="en-IN" sz="2000" b="1" dirty="0">
                <a:latin typeface="+mj-lt"/>
              </a:rPr>
              <a:t> 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  <a:latin typeface="Old English Text MT" panose="03040902040508030806" pitchFamily="66" charset="0"/>
              </a:rPr>
              <a:t>basket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0B35A5-EBEC-4415-8E3E-82BE92551613}"/>
              </a:ext>
            </a:extLst>
          </p:cNvPr>
          <p:cNvSpPr txBox="1"/>
          <p:nvPr/>
        </p:nvSpPr>
        <p:spPr>
          <a:xfrm>
            <a:off x="10160" y="765144"/>
            <a:ext cx="6096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rgbClr val="92D050"/>
                </a:solidFill>
                <a:latin typeface="Elephant" panose="02020904090505020303" pitchFamily="18" charset="0"/>
              </a:rPr>
              <a:t>PROJECT </a:t>
            </a:r>
          </a:p>
          <a:p>
            <a:pPr algn="ctr"/>
            <a:r>
              <a:rPr lang="en-IN" sz="4000" dirty="0">
                <a:solidFill>
                  <a:srgbClr val="00B0F0"/>
                </a:solidFill>
                <a:latin typeface="Elephant" panose="02020904090505020303" pitchFamily="18" charset="0"/>
              </a:rPr>
              <a:t>GIFT BASKET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04BB6D-0EFB-4FBD-92EA-E3106F245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294" y="162664"/>
            <a:ext cx="1415072" cy="972093"/>
          </a:xfrm>
          <a:prstGeom prst="rect">
            <a:avLst/>
          </a:prstGeom>
        </p:spPr>
      </p:pic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15C3823A-4C26-4D3F-9875-DAD4B366E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318" y="4588072"/>
            <a:ext cx="2969895" cy="178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077059-064E-4887-9CD5-98125FFFD93B}"/>
              </a:ext>
            </a:extLst>
          </p:cNvPr>
          <p:cNvSpPr/>
          <p:nvPr/>
        </p:nvSpPr>
        <p:spPr>
          <a:xfrm>
            <a:off x="2367280" y="0"/>
            <a:ext cx="1658238" cy="6371351"/>
          </a:xfrm>
          <a:prstGeom prst="rect">
            <a:avLst/>
          </a:prstGeom>
          <a:solidFill>
            <a:srgbClr val="009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35E3CE9E-B03C-CB4B-A83A-D3265C7A05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4011172" y="-134108"/>
            <a:ext cx="8166482" cy="649263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499360"/>
            <a:ext cx="4267199" cy="1724194"/>
          </a:xfrm>
          <a:solidFill>
            <a:schemeClr val="bg2"/>
          </a:solidFill>
        </p:spPr>
        <p:txBody>
          <a:bodyPr/>
          <a:lstStyle/>
          <a:p>
            <a:r>
              <a:rPr lang="en-US" sz="5200" dirty="0"/>
              <a:t>Buy Now Pages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972F17A-D965-40B9-8ABB-C634072DBC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346" y="4223554"/>
            <a:ext cx="4252854" cy="984798"/>
          </a:xfrm>
        </p:spPr>
        <p:txBody>
          <a:bodyPr/>
          <a:lstStyle/>
          <a:p>
            <a:r>
              <a:rPr lang="en-US" dirty="0"/>
              <a:t>Project Gift Basket’s Buy Now Pages are broadly divided into 16 pages: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F731C2-49F3-49B2-8827-32FAE79B7BA8}"/>
              </a:ext>
            </a:extLst>
          </p:cNvPr>
          <p:cNvSpPr txBox="1"/>
          <p:nvPr/>
        </p:nvSpPr>
        <p:spPr>
          <a:xfrm>
            <a:off x="9834880" y="6397009"/>
            <a:ext cx="192512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00B050"/>
                </a:solidFill>
                <a:latin typeface="+mj-lt"/>
              </a:rPr>
              <a:t>Gift</a:t>
            </a:r>
            <a:r>
              <a:rPr lang="en-IN" sz="2000" b="1" dirty="0">
                <a:latin typeface="+mj-lt"/>
              </a:rPr>
              <a:t> 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  <a:latin typeface="Old English Text MT" panose="03040902040508030806" pitchFamily="66" charset="0"/>
              </a:rPr>
              <a:t>basket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FFCF5F-D527-41C9-BD43-94076772B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4720" y="118367"/>
            <a:ext cx="2199756" cy="1511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C65622-6C26-4682-B8FA-02C49B082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55" y="157526"/>
            <a:ext cx="1691281" cy="16130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449D15-E9F8-435A-8435-9EAFB69EB3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46" y="5342459"/>
            <a:ext cx="2352934" cy="102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319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2D1D64-7435-47BC-A719-D6B7C4BE2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9711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2B67F-8A4E-46FE-B96F-1B3D7B493B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E3A4993E-DA28-4421-AE85-8DBD93F2113C}"/>
              </a:ext>
            </a:extLst>
          </p:cNvPr>
          <p:cNvSpPr txBox="1">
            <a:spLocks/>
          </p:cNvSpPr>
          <p:nvPr/>
        </p:nvSpPr>
        <p:spPr>
          <a:xfrm>
            <a:off x="0" y="2840749"/>
            <a:ext cx="4053841" cy="408773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Gift Basket’s Buy Now Pages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4E746CD-215B-413B-B92C-F317C7D25CB8}"/>
              </a:ext>
            </a:extLst>
          </p:cNvPr>
          <p:cNvSpPr txBox="1">
            <a:spLocks/>
          </p:cNvSpPr>
          <p:nvPr/>
        </p:nvSpPr>
        <p:spPr>
          <a:xfrm>
            <a:off x="0" y="3255755"/>
            <a:ext cx="4053841" cy="906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A Gift Basket’s Product Description Page contains the following elements: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ADAF0F-2A5D-49F3-B3B4-9432B2CD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17030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8AB89F-0E79-4325-A5FE-865AE30577C1}"/>
              </a:ext>
            </a:extLst>
          </p:cNvPr>
          <p:cNvSpPr txBox="1"/>
          <p:nvPr/>
        </p:nvSpPr>
        <p:spPr>
          <a:xfrm>
            <a:off x="9834880" y="6397009"/>
            <a:ext cx="192512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00B050"/>
                </a:solidFill>
                <a:latin typeface="+mj-lt"/>
              </a:rPr>
              <a:t>Gift</a:t>
            </a:r>
            <a:r>
              <a:rPr lang="en-IN" sz="2000" b="1" dirty="0">
                <a:latin typeface="+mj-lt"/>
              </a:rPr>
              <a:t> 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  <a:latin typeface="Old English Text MT" panose="03040902040508030806" pitchFamily="66" charset="0"/>
              </a:rPr>
              <a:t>basket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39A45B-0257-4397-8D3B-17FCB3B3252C}"/>
              </a:ext>
            </a:extLst>
          </p:cNvPr>
          <p:cNvSpPr txBox="1"/>
          <p:nvPr/>
        </p:nvSpPr>
        <p:spPr>
          <a:xfrm>
            <a:off x="0" y="6397008"/>
            <a:ext cx="5852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1E2129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https://abhiramprints-2020.mojo.page/gift_basket-products-engrave_frame</a:t>
            </a:r>
            <a:endParaRPr lang="en-IN" sz="1200" dirty="0">
              <a:solidFill>
                <a:srgbClr val="1E2129"/>
              </a:solidFill>
            </a:endParaRPr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39172A8C-9959-4CCD-99EC-DAAA0450DB59}"/>
              </a:ext>
            </a:extLst>
          </p:cNvPr>
          <p:cNvSpPr/>
          <p:nvPr/>
        </p:nvSpPr>
        <p:spPr>
          <a:xfrm flipH="1">
            <a:off x="6695441" y="5330579"/>
            <a:ext cx="345440" cy="369332"/>
          </a:xfrm>
          <a:prstGeom prst="homePlat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618ABC-8449-424B-8427-EE20C07FB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34" y="1600779"/>
            <a:ext cx="1415072" cy="972093"/>
          </a:xfrm>
          <a:prstGeom prst="rect">
            <a:avLst/>
          </a:prstGeom>
        </p:spPr>
      </p:pic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28DFC376-3F51-4895-BC82-7352F23D5D63}"/>
              </a:ext>
            </a:extLst>
          </p:cNvPr>
          <p:cNvSpPr/>
          <p:nvPr/>
        </p:nvSpPr>
        <p:spPr>
          <a:xfrm flipH="1">
            <a:off x="6695441" y="4873379"/>
            <a:ext cx="345440" cy="369332"/>
          </a:xfrm>
          <a:prstGeom prst="homePlat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3F9C4446-4851-4B31-AA66-C658636AE2EC}"/>
              </a:ext>
            </a:extLst>
          </p:cNvPr>
          <p:cNvSpPr/>
          <p:nvPr/>
        </p:nvSpPr>
        <p:spPr>
          <a:xfrm flipH="1">
            <a:off x="6695441" y="5787779"/>
            <a:ext cx="345440" cy="369332"/>
          </a:xfrm>
          <a:prstGeom prst="homePlat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IN" dirty="0"/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5B9C7FE8-1EF0-4BFE-A3DC-E1C4EEE2EABE}"/>
              </a:ext>
            </a:extLst>
          </p:cNvPr>
          <p:cNvSpPr/>
          <p:nvPr/>
        </p:nvSpPr>
        <p:spPr>
          <a:xfrm>
            <a:off x="7040881" y="1627147"/>
            <a:ext cx="325119" cy="357474"/>
          </a:xfrm>
          <a:prstGeom prst="homePlat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IN" dirty="0"/>
          </a:p>
        </p:txBody>
      </p: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CF3EB1B7-8FBE-4803-8F91-2D8EEB735F71}"/>
              </a:ext>
            </a:extLst>
          </p:cNvPr>
          <p:cNvSpPr/>
          <p:nvPr/>
        </p:nvSpPr>
        <p:spPr>
          <a:xfrm>
            <a:off x="7040881" y="2572872"/>
            <a:ext cx="325119" cy="357474"/>
          </a:xfrm>
          <a:prstGeom prst="homePlat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en-IN" dirty="0"/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CCC31800-CB7E-4079-8945-0834C4207BCE}"/>
              </a:ext>
            </a:extLst>
          </p:cNvPr>
          <p:cNvSpPr/>
          <p:nvPr/>
        </p:nvSpPr>
        <p:spPr>
          <a:xfrm>
            <a:off x="7030721" y="3315458"/>
            <a:ext cx="325119" cy="357474"/>
          </a:xfrm>
          <a:prstGeom prst="homePlat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en-IN" dirty="0"/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3752EE95-88FB-4F55-9AB3-1C7B51803396}"/>
              </a:ext>
            </a:extLst>
          </p:cNvPr>
          <p:cNvSpPr/>
          <p:nvPr/>
        </p:nvSpPr>
        <p:spPr>
          <a:xfrm>
            <a:off x="9083041" y="4285129"/>
            <a:ext cx="325119" cy="357474"/>
          </a:xfrm>
          <a:prstGeom prst="homePlat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  <a:endParaRPr lang="en-IN" dirty="0"/>
          </a:p>
        </p:txBody>
      </p:sp>
      <p:sp>
        <p:nvSpPr>
          <p:cNvPr id="25" name="Arrow: Pentagon 24">
            <a:extLst>
              <a:ext uri="{FF2B5EF4-FFF2-40B4-BE49-F238E27FC236}">
                <a16:creationId xmlns:a16="http://schemas.microsoft.com/office/drawing/2014/main" id="{EBCB9213-FC2E-4ADB-88B6-65FA6312DA71}"/>
              </a:ext>
            </a:extLst>
          </p:cNvPr>
          <p:cNvSpPr/>
          <p:nvPr/>
        </p:nvSpPr>
        <p:spPr>
          <a:xfrm flipH="1">
            <a:off x="10078721" y="5330579"/>
            <a:ext cx="345440" cy="369332"/>
          </a:xfrm>
          <a:prstGeom prst="homePlat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48726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166FDD-6161-448A-956B-30D67F29878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22</a:t>
            </a:fld>
            <a:endParaRPr lang="en-US" noProof="0" dirty="0"/>
          </a:p>
        </p:txBody>
      </p:sp>
      <p:pic>
        <p:nvPicPr>
          <p:cNvPr id="2050" name="Picture 2" descr="Selected photo">
            <a:extLst>
              <a:ext uri="{FF2B5EF4-FFF2-40B4-BE49-F238E27FC236}">
                <a16:creationId xmlns:a16="http://schemas.microsoft.com/office/drawing/2014/main" id="{34450C97-C6D9-47D6-A0ED-30C2F62C2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9000" y="634833"/>
            <a:ext cx="2716879" cy="573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lected photo">
            <a:extLst>
              <a:ext uri="{FF2B5EF4-FFF2-40B4-BE49-F238E27FC236}">
                <a16:creationId xmlns:a16="http://schemas.microsoft.com/office/drawing/2014/main" id="{447086EB-B447-4B6D-8102-59BD6CD2C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93" y="612376"/>
            <a:ext cx="2716879" cy="573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elected photo">
            <a:extLst>
              <a:ext uri="{FF2B5EF4-FFF2-40B4-BE49-F238E27FC236}">
                <a16:creationId xmlns:a16="http://schemas.microsoft.com/office/drawing/2014/main" id="{F40A8FE0-49C4-4783-BE70-B27037703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623" y="612376"/>
            <a:ext cx="2716879" cy="573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elected photo">
            <a:extLst>
              <a:ext uri="{FF2B5EF4-FFF2-40B4-BE49-F238E27FC236}">
                <a16:creationId xmlns:a16="http://schemas.microsoft.com/office/drawing/2014/main" id="{38212469-28F4-4FE2-9225-320D8308E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640" y="624162"/>
            <a:ext cx="2716879" cy="573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659353-881B-42D0-9E38-2512640D0647}"/>
              </a:ext>
            </a:extLst>
          </p:cNvPr>
          <p:cNvSpPr txBox="1"/>
          <p:nvPr/>
        </p:nvSpPr>
        <p:spPr>
          <a:xfrm>
            <a:off x="9834880" y="6397009"/>
            <a:ext cx="192512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00B050"/>
                </a:solidFill>
                <a:latin typeface="+mj-lt"/>
              </a:rPr>
              <a:t>Gift</a:t>
            </a:r>
            <a:r>
              <a:rPr lang="en-IN" sz="2000" b="1" dirty="0">
                <a:latin typeface="+mj-lt"/>
              </a:rPr>
              <a:t> 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  <a:latin typeface="Old English Text MT" panose="03040902040508030806" pitchFamily="66" charset="0"/>
              </a:rPr>
              <a:t>basket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A4517D-7ADC-4223-A38B-04B86EA02FAD}"/>
              </a:ext>
            </a:extLst>
          </p:cNvPr>
          <p:cNvSpPr txBox="1"/>
          <p:nvPr/>
        </p:nvSpPr>
        <p:spPr>
          <a:xfrm>
            <a:off x="1587600" y="102547"/>
            <a:ext cx="9707680" cy="479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Way to complete the Transaction and order the product from Gift Basket</a:t>
            </a:r>
            <a:endParaRPr lang="en-IN" sz="2400" b="1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DA58D0E-C1E0-4009-8849-00C1C7B520E3}"/>
              </a:ext>
            </a:extLst>
          </p:cNvPr>
          <p:cNvSpPr/>
          <p:nvPr/>
        </p:nvSpPr>
        <p:spPr>
          <a:xfrm>
            <a:off x="2834640" y="3503092"/>
            <a:ext cx="772160" cy="47910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09D2DA6-7430-4D17-8D3A-FF047B4F8D56}"/>
              </a:ext>
            </a:extLst>
          </p:cNvPr>
          <p:cNvSpPr/>
          <p:nvPr/>
        </p:nvSpPr>
        <p:spPr>
          <a:xfrm>
            <a:off x="5864891" y="3480635"/>
            <a:ext cx="772160" cy="47910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BDEA157-FFF7-41BB-AA6E-1D007D6A7356}"/>
              </a:ext>
            </a:extLst>
          </p:cNvPr>
          <p:cNvSpPr/>
          <p:nvPr/>
        </p:nvSpPr>
        <p:spPr>
          <a:xfrm>
            <a:off x="8721439" y="3503091"/>
            <a:ext cx="772160" cy="47910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32426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DDAF97-DB7A-466C-8725-AC6FAEFA27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23</a:t>
            </a:fld>
            <a:endParaRPr lang="en-US" noProof="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2B94B2-F05B-4C7B-BD97-E3D7D0AA9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735" y="457623"/>
            <a:ext cx="7368265" cy="559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84D364-3C9C-4C17-BCAB-119BD5439707}"/>
              </a:ext>
            </a:extLst>
          </p:cNvPr>
          <p:cNvSpPr txBox="1"/>
          <p:nvPr/>
        </p:nvSpPr>
        <p:spPr>
          <a:xfrm>
            <a:off x="9834880" y="6397009"/>
            <a:ext cx="192512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00B050"/>
                </a:solidFill>
                <a:latin typeface="+mj-lt"/>
              </a:rPr>
              <a:t>Gift</a:t>
            </a:r>
            <a:r>
              <a:rPr lang="en-IN" sz="2000" b="1" dirty="0">
                <a:latin typeface="+mj-lt"/>
              </a:rPr>
              <a:t> 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  <a:latin typeface="Old English Text MT" panose="03040902040508030806" pitchFamily="66" charset="0"/>
              </a:rPr>
              <a:t>basket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159C7F-6A4A-4445-8592-6527E4156791}"/>
              </a:ext>
            </a:extLst>
          </p:cNvPr>
          <p:cNvSpPr txBox="1"/>
          <p:nvPr/>
        </p:nvSpPr>
        <p:spPr>
          <a:xfrm>
            <a:off x="0" y="1419274"/>
            <a:ext cx="4064000" cy="280076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4400" b="1" dirty="0"/>
              <a:t>State Transition Diagram of Project Gift Basket:</a:t>
            </a:r>
            <a:endParaRPr lang="en-IN" sz="44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C42D57-3AC3-45AD-9D83-0BDA4CCB5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220041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72DF22-9268-477C-8758-EB7CE7EC5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886" y="4811339"/>
            <a:ext cx="1809914" cy="124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859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220" y="602588"/>
            <a:ext cx="10449560" cy="425767"/>
          </a:xfrm>
        </p:spPr>
        <p:txBody>
          <a:bodyPr/>
          <a:lstStyle/>
          <a:p>
            <a:r>
              <a:rPr lang="en-US" dirty="0"/>
              <a:t>Overview of Project Gift Basket’s Product Catalogue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4AFD2-303D-4B48-AA3E-C96B74D8127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1220" y="1433175"/>
            <a:ext cx="10449560" cy="400109"/>
          </a:xfrm>
        </p:spPr>
        <p:txBody>
          <a:bodyPr/>
          <a:lstStyle/>
          <a:p>
            <a:r>
              <a:rPr lang="en-US" sz="2000" dirty="0"/>
              <a:t>The below table shows the overview of all products that are mentioned in the Project Gift Basket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AD9D98-F910-4C30-AB1D-0278CE3A9770}"/>
              </a:ext>
            </a:extLst>
          </p:cNvPr>
          <p:cNvSpPr txBox="1"/>
          <p:nvPr/>
        </p:nvSpPr>
        <p:spPr>
          <a:xfrm>
            <a:off x="9834880" y="6397009"/>
            <a:ext cx="192512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00B050"/>
                </a:solidFill>
                <a:latin typeface="+mj-lt"/>
              </a:rPr>
              <a:t>Gift</a:t>
            </a:r>
            <a:r>
              <a:rPr lang="en-IN" sz="2000" b="1" dirty="0">
                <a:latin typeface="+mj-lt"/>
              </a:rPr>
              <a:t> 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  <a:latin typeface="Old English Text MT" panose="03040902040508030806" pitchFamily="66" charset="0"/>
              </a:rPr>
              <a:t>basket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F9A454F-A51A-44A8-AB04-28D869C01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862446"/>
              </p:ext>
            </p:extLst>
          </p:nvPr>
        </p:nvGraphicFramePr>
        <p:xfrm>
          <a:off x="1195705" y="2156628"/>
          <a:ext cx="9800590" cy="385650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40942">
                  <a:extLst>
                    <a:ext uri="{9D8B030D-6E8A-4147-A177-3AD203B41FA5}">
                      <a16:colId xmlns:a16="http://schemas.microsoft.com/office/drawing/2014/main" val="208667604"/>
                    </a:ext>
                  </a:extLst>
                </a:gridCol>
                <a:gridCol w="2089912">
                  <a:extLst>
                    <a:ext uri="{9D8B030D-6E8A-4147-A177-3AD203B41FA5}">
                      <a16:colId xmlns:a16="http://schemas.microsoft.com/office/drawing/2014/main" val="263600321"/>
                    </a:ext>
                  </a:extLst>
                </a:gridCol>
                <a:gridCol w="2089912">
                  <a:extLst>
                    <a:ext uri="{9D8B030D-6E8A-4147-A177-3AD203B41FA5}">
                      <a16:colId xmlns:a16="http://schemas.microsoft.com/office/drawing/2014/main" val="2534873093"/>
                    </a:ext>
                  </a:extLst>
                </a:gridCol>
                <a:gridCol w="2089912">
                  <a:extLst>
                    <a:ext uri="{9D8B030D-6E8A-4147-A177-3AD203B41FA5}">
                      <a16:colId xmlns:a16="http://schemas.microsoft.com/office/drawing/2014/main" val="1956458949"/>
                    </a:ext>
                  </a:extLst>
                </a:gridCol>
                <a:gridCol w="2089912">
                  <a:extLst>
                    <a:ext uri="{9D8B030D-6E8A-4147-A177-3AD203B41FA5}">
                      <a16:colId xmlns:a16="http://schemas.microsoft.com/office/drawing/2014/main" val="3411339495"/>
                    </a:ext>
                  </a:extLst>
                </a:gridCol>
              </a:tblGrid>
              <a:tr h="756134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Categories and its Products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MDF GIFTS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STATIONERY GIFTS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CUSTOMIZED WEARABLES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CUBICLE ESSENTIALS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071625"/>
                  </a:ext>
                </a:extLst>
              </a:tr>
              <a:tr h="71266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Wood Engraved Frame</a:t>
                      </a:r>
                      <a:endParaRPr lang="en-IN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Letter Heads</a:t>
                      </a:r>
                      <a:endParaRPr lang="en-IN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 Shirts</a:t>
                      </a:r>
                      <a:endParaRPr lang="en-IN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Personalized Pen Stand</a:t>
                      </a:r>
                      <a:endParaRPr lang="en-IN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2799"/>
                  </a:ext>
                </a:extLst>
              </a:tr>
              <a:tr h="71266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Jigsaw Puzzle Frame</a:t>
                      </a:r>
                      <a:endParaRPr lang="en-IN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Notepad</a:t>
                      </a:r>
                      <a:endParaRPr lang="en-IN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Customized Hoodie</a:t>
                      </a:r>
                      <a:endParaRPr lang="en-IN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Personalized Sipper</a:t>
                      </a:r>
                      <a:endParaRPr lang="en-IN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591885"/>
                  </a:ext>
                </a:extLst>
              </a:tr>
              <a:tr h="71266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LED Photo Frame</a:t>
                      </a:r>
                      <a:endParaRPr lang="en-IN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Customized Diaries</a:t>
                      </a:r>
                      <a:endParaRPr lang="en-IN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Personalized Cap</a:t>
                      </a:r>
                      <a:endParaRPr lang="en-IN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Smart Tiffin Box</a:t>
                      </a:r>
                      <a:endParaRPr lang="en-IN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8588807"/>
                  </a:ext>
                </a:extLst>
              </a:tr>
              <a:tr h="71266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Photo Canvas</a:t>
                      </a:r>
                      <a:endParaRPr lang="en-IN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Personalized Holders</a:t>
                      </a:r>
                      <a:endParaRPr lang="en-IN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hlinkClick r:id="rId1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Customized Mask</a:t>
                      </a:r>
                      <a:endParaRPr lang="en-IN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hlinkClick r:id="rId1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Personalized Smart Belt</a:t>
                      </a:r>
                      <a:endParaRPr lang="en-IN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181890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5C0B1AF1-7C35-4876-9994-B785454CFA0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13244" y="317808"/>
            <a:ext cx="1415072" cy="97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 descr="hand clapping">
            <a:extLst>
              <a:ext uri="{FF2B5EF4-FFF2-40B4-BE49-F238E27FC236}">
                <a16:creationId xmlns:a16="http://schemas.microsoft.com/office/drawing/2014/main" id="{AAB6EE12-FEF8-FB41-A909-0DA61D7725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6C38D7A9-9299-4108-BB08-026F4B9CAE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en-US" dirty="0"/>
              <a:t>Team Majesty</a:t>
            </a:r>
          </a:p>
        </p:txBody>
      </p:sp>
      <p:pic>
        <p:nvPicPr>
          <p:cNvPr id="8" name="Graphic 7" descr="User" title="Icon - Presenter Name">
            <a:extLst>
              <a:ext uri="{FF2B5EF4-FFF2-40B4-BE49-F238E27FC236}">
                <a16:creationId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85495" y="4006655"/>
            <a:ext cx="218900" cy="2189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en-US" dirty="0"/>
              <a:t>+91 7306454612</a:t>
            </a:r>
          </a:p>
        </p:txBody>
      </p:sp>
      <p:pic>
        <p:nvPicPr>
          <p:cNvPr id="10" name="Graphic 9" descr="Smart Phone" title="Icon - Presenter Phone Number">
            <a:extLst>
              <a:ext uri="{FF2B5EF4-FFF2-40B4-BE49-F238E27FC236}">
                <a16:creationId xmlns:a16="http://schemas.microsoft.com/office/drawing/2014/main" id="{A29DE31C-E099-4579-BB03-675E0A40C5F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85495" y="4355103"/>
            <a:ext cx="218900" cy="2189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en-US" dirty="0"/>
              <a:t>abhiramprints@gmail.com</a:t>
            </a:r>
          </a:p>
        </p:txBody>
      </p:sp>
      <p:pic>
        <p:nvPicPr>
          <p:cNvPr id="9" name="Graphic 8" descr="Envelope" title="Icon Presenter Email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85495" y="4703551"/>
            <a:ext cx="218900" cy="218900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D8A1232-50A8-4535-AAF9-7F4180EAA0D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en-IN" b="1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Gift Basket</a:t>
            </a:r>
            <a:endParaRPr lang="en-US" b="1" dirty="0"/>
          </a:p>
        </p:txBody>
      </p:sp>
      <p:pic>
        <p:nvPicPr>
          <p:cNvPr id="11" name="Graphic 10" descr="Link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72552" y="5040763"/>
            <a:ext cx="244786" cy="244786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E39FFA-A49C-4174-B90C-309E1C99C597}"/>
              </a:ext>
            </a:extLst>
          </p:cNvPr>
          <p:cNvSpPr txBox="1"/>
          <p:nvPr/>
        </p:nvSpPr>
        <p:spPr>
          <a:xfrm>
            <a:off x="9834880" y="6397009"/>
            <a:ext cx="192512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00B050"/>
                </a:solidFill>
                <a:latin typeface="+mj-lt"/>
              </a:rPr>
              <a:t>Gift</a:t>
            </a:r>
            <a:r>
              <a:rPr lang="en-IN" sz="2000" b="1" dirty="0">
                <a:latin typeface="+mj-lt"/>
              </a:rPr>
              <a:t> 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  <a:latin typeface="Old English Text MT" panose="03040902040508030806" pitchFamily="66" charset="0"/>
              </a:rPr>
              <a:t>basket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AF2CE0C-A04D-424A-B59E-E99AA38021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9622" y="3827304"/>
            <a:ext cx="2411898" cy="16568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469625-BB69-4312-BD37-188304A99AA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20817" y="213383"/>
            <a:ext cx="2337130" cy="22290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A4AE53-0410-40C5-B0AB-735DB73E56E9}"/>
              </a:ext>
            </a:extLst>
          </p:cNvPr>
          <p:cNvSpPr txBox="1"/>
          <p:nvPr/>
        </p:nvSpPr>
        <p:spPr>
          <a:xfrm>
            <a:off x="9956800" y="5648960"/>
            <a:ext cx="207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Done By K Abhiram</a:t>
            </a:r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3840" y="2317235"/>
            <a:ext cx="5384800" cy="3406007"/>
          </a:xfrm>
        </p:spPr>
        <p:txBody>
          <a:bodyPr/>
          <a:lstStyle/>
          <a:p>
            <a:pPr marL="0" indent="0" algn="l">
              <a:buNone/>
            </a:pPr>
            <a:r>
              <a:rPr lang="en-US" sz="2000" b="1" i="0" dirty="0">
                <a:solidFill>
                  <a:srgbClr val="24292F"/>
                </a:solidFill>
                <a:effectLst/>
                <a:latin typeface="-apple-system"/>
              </a:rPr>
              <a:t>Team Majesty </a:t>
            </a:r>
            <a:r>
              <a:rPr lang="en-US" sz="2000" b="0" i="0" dirty="0">
                <a:solidFill>
                  <a:srgbClr val="24292F"/>
                </a:solidFill>
                <a:effectLst/>
                <a:latin typeface="-apple-system"/>
              </a:rPr>
              <a:t>is a group of HCL TECHBEE Scholars who completed the project in the form of a web application with the name Gift Basket. </a:t>
            </a:r>
          </a:p>
          <a:p>
            <a:pPr marL="0" indent="0" algn="l">
              <a:buNone/>
            </a:pPr>
            <a:r>
              <a:rPr lang="en-US" sz="2000" dirty="0">
                <a:solidFill>
                  <a:srgbClr val="24292F"/>
                </a:solidFill>
                <a:latin typeface="-apple-system"/>
              </a:rPr>
              <a:t>	</a:t>
            </a:r>
            <a:r>
              <a:rPr lang="en-US" sz="2000" b="0" i="0" dirty="0">
                <a:solidFill>
                  <a:srgbClr val="24292F"/>
                </a:solidFill>
                <a:effectLst/>
                <a:latin typeface="-apple-system"/>
              </a:rPr>
              <a:t>The project includes real-life scenarios starting from designing the wireframe and planning till the testing and closure of the project which makes a good experience for team members, how the project will be, and its process.</a:t>
            </a:r>
            <a:b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r>
              <a:rPr lang="en-US" dirty="0">
                <a:solidFill>
                  <a:srgbClr val="24292F"/>
                </a:solidFill>
                <a:latin typeface="-apple-system"/>
              </a:rPr>
              <a:t>     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Website: </a:t>
            </a:r>
            <a:r>
              <a:rPr lang="en-US" b="0" i="0" u="none" strike="noStrike" dirty="0">
                <a:solidFill>
                  <a:srgbClr val="24292F"/>
                </a:solidFill>
                <a:effectLst/>
                <a:latin typeface="-apple-system"/>
                <a:hlinkClick r:id="rId2"/>
              </a:rPr>
              <a:t>https://abhiramprints.github.io/gift_basket/team_majesty.html</a:t>
            </a: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8802" r="18297"/>
          <a:stretch/>
        </p:blipFill>
        <p:spPr>
          <a:xfrm flipH="1">
            <a:off x="5845641" y="-30682"/>
            <a:ext cx="6346359" cy="6421459"/>
          </a:xfrm>
          <a:blipFill>
            <a:blip r:embed="rId3"/>
            <a:stretch>
              <a:fillRect/>
            </a:stretch>
          </a:blipFill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pPr algn="l"/>
            <a:r>
              <a:rPr lang="en-US" sz="2000" dirty="0"/>
              <a:t>Team Majesty – </a:t>
            </a:r>
          </a:p>
          <a:p>
            <a:pPr algn="l"/>
            <a:r>
              <a:rPr lang="en-US" sz="2000" dirty="0"/>
              <a:t>A group of Software Enthusiasts from HCL TECHBEE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5E0014-4FD2-44B3-AF52-12CA6EE6BF06}"/>
              </a:ext>
            </a:extLst>
          </p:cNvPr>
          <p:cNvSpPr txBox="1"/>
          <p:nvPr/>
        </p:nvSpPr>
        <p:spPr>
          <a:xfrm>
            <a:off x="9834880" y="6397009"/>
            <a:ext cx="192512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00B050"/>
                </a:solidFill>
                <a:latin typeface="+mj-lt"/>
              </a:rPr>
              <a:t>Gift</a:t>
            </a:r>
            <a:r>
              <a:rPr lang="en-IN" sz="2000" b="1" dirty="0">
                <a:latin typeface="+mj-lt"/>
              </a:rPr>
              <a:t> 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  <a:latin typeface="Old English Text MT" panose="03040902040508030806" pitchFamily="66" charset="0"/>
              </a:rPr>
              <a:t>basket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865D54-CFB2-4093-B387-DA6B0CC9D336}"/>
              </a:ext>
            </a:extLst>
          </p:cNvPr>
          <p:cNvSpPr txBox="1"/>
          <p:nvPr/>
        </p:nvSpPr>
        <p:spPr>
          <a:xfrm>
            <a:off x="0" y="1134757"/>
            <a:ext cx="609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rgbClr val="7030A0"/>
                </a:solidFill>
                <a:latin typeface="Elephant" panose="02020904090505020303" pitchFamily="18" charset="0"/>
              </a:rPr>
              <a:t>TEAM MAJESTY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F9646F-D97E-461F-B54D-3F5E34BFA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294" y="162664"/>
            <a:ext cx="1415072" cy="97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312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Hand writing on post-it note">
            <a:extLst>
              <a:ext uri="{FF2B5EF4-FFF2-40B4-BE49-F238E27FC236}">
                <a16:creationId xmlns:a16="http://schemas.microsoft.com/office/drawing/2014/main" id="{7E468295-904F-0743-AD06-67DA21353B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6096000" cy="637135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869795"/>
            <a:ext cx="6641900" cy="1124345"/>
          </a:xfrm>
        </p:spPr>
        <p:txBody>
          <a:bodyPr/>
          <a:lstStyle/>
          <a:p>
            <a:r>
              <a:rPr lang="en-US" dirty="0"/>
              <a:t>Our  Team Members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Meet our Team members of Project Gift Basket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b="1" dirty="0"/>
              <a:t>K Abhiram - Development</a:t>
            </a:r>
          </a:p>
          <a:p>
            <a:r>
              <a:rPr lang="en-US" sz="2000" b="1" dirty="0"/>
              <a:t>Tushar Prabhakar - Testing</a:t>
            </a:r>
          </a:p>
          <a:p>
            <a:r>
              <a:rPr lang="en-US" sz="2000" b="1" dirty="0" err="1"/>
              <a:t>Sharsti</a:t>
            </a:r>
            <a:r>
              <a:rPr lang="en-US" sz="2000" b="1" dirty="0"/>
              <a:t> Arya - Testing</a:t>
            </a:r>
          </a:p>
          <a:p>
            <a:r>
              <a:rPr lang="en-US" sz="2000" b="1" dirty="0"/>
              <a:t>T </a:t>
            </a:r>
            <a:r>
              <a:rPr lang="en-US" sz="2000" b="1" dirty="0" err="1"/>
              <a:t>Saishree</a:t>
            </a:r>
            <a:r>
              <a:rPr lang="en-US" sz="2000" b="1" dirty="0"/>
              <a:t> - Testing</a:t>
            </a:r>
          </a:p>
          <a:p>
            <a:r>
              <a:rPr lang="en-US" sz="2000" b="1" dirty="0" err="1"/>
              <a:t>Ayush</a:t>
            </a:r>
            <a:r>
              <a:rPr lang="en-US" sz="2000" b="1" dirty="0"/>
              <a:t> Verma - Testing</a:t>
            </a:r>
          </a:p>
          <a:p>
            <a:r>
              <a:rPr lang="en-US" sz="2000" b="1" dirty="0"/>
              <a:t>Rohit Kumar Ray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DB2F51-B98E-4268-B83E-ECAAC442E82B}"/>
              </a:ext>
            </a:extLst>
          </p:cNvPr>
          <p:cNvSpPr txBox="1"/>
          <p:nvPr/>
        </p:nvSpPr>
        <p:spPr>
          <a:xfrm>
            <a:off x="9834880" y="6397009"/>
            <a:ext cx="192512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00B050"/>
                </a:solidFill>
                <a:latin typeface="+mj-lt"/>
              </a:rPr>
              <a:t>Gift</a:t>
            </a:r>
            <a:r>
              <a:rPr lang="en-IN" sz="2000" b="1" dirty="0">
                <a:latin typeface="+mj-lt"/>
              </a:rPr>
              <a:t> 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  <a:latin typeface="Old English Text MT" panose="03040902040508030806" pitchFamily="66" charset="0"/>
              </a:rPr>
              <a:t>basket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B6ADB5-2428-489A-8120-0661F1E98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642" y="207087"/>
            <a:ext cx="1954716" cy="134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0987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687BC3-128F-4608-8191-F8AAE277FAE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13D085-F31B-4E94-B049-1CC504E03E49}"/>
              </a:ext>
            </a:extLst>
          </p:cNvPr>
          <p:cNvSpPr txBox="1"/>
          <p:nvPr/>
        </p:nvSpPr>
        <p:spPr>
          <a:xfrm>
            <a:off x="9834880" y="6397009"/>
            <a:ext cx="192512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00B050"/>
                </a:solidFill>
                <a:latin typeface="+mj-lt"/>
              </a:rPr>
              <a:t>Gift</a:t>
            </a:r>
            <a:r>
              <a:rPr lang="en-IN" sz="2000" b="1" dirty="0">
                <a:latin typeface="+mj-lt"/>
              </a:rPr>
              <a:t> 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  <a:latin typeface="Old English Text MT" panose="03040902040508030806" pitchFamily="66" charset="0"/>
              </a:rPr>
              <a:t>basket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E14B03-E30E-4E24-B082-AC6D95C81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4" y="1509185"/>
            <a:ext cx="2395008" cy="23950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6A7CC4-4965-4CA4-95A2-06E6CD077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418" y="1514665"/>
            <a:ext cx="2395008" cy="23950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1ED19C-745C-4B7C-B8A6-39F2557C5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7407" y="3904193"/>
            <a:ext cx="2395009" cy="23950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62E9654-9D03-4D99-B621-26075F9124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3120" y="3904193"/>
            <a:ext cx="2395008" cy="23950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968F8E-C5FA-4DEE-946E-ED16703654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8081" y="3904193"/>
            <a:ext cx="2395008" cy="23950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034E4A8-B58F-40EA-8EA2-AD272C02A9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7589" y="1509185"/>
            <a:ext cx="2395008" cy="2395008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E4E29BF-60EB-43E3-9628-560E0C9F35FF}"/>
              </a:ext>
            </a:extLst>
          </p:cNvPr>
          <p:cNvSpPr txBox="1">
            <a:spLocks/>
          </p:cNvSpPr>
          <p:nvPr/>
        </p:nvSpPr>
        <p:spPr>
          <a:xfrm>
            <a:off x="2950046" y="441121"/>
            <a:ext cx="6185102" cy="57488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Team Members of  Project Gift Basket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61D9F5A-71ED-4A90-8801-E16DC3B746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473" y="260359"/>
            <a:ext cx="1604527" cy="11022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C062CCD-A67B-43E9-8DA7-AE812D2AD3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1799" y="60881"/>
            <a:ext cx="1691281" cy="161307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90AAD9D-5975-4CC5-A866-B64173DCFF03}"/>
              </a:ext>
            </a:extLst>
          </p:cNvPr>
          <p:cNvSpPr txBox="1"/>
          <p:nvPr/>
        </p:nvSpPr>
        <p:spPr>
          <a:xfrm>
            <a:off x="140454" y="6397009"/>
            <a:ext cx="6372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1E2129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https://abhiramprints.github.io/gift_basket/team_majesty.html</a:t>
            </a:r>
            <a:endParaRPr lang="en-IN" dirty="0">
              <a:solidFill>
                <a:srgbClr val="1E21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9156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7835C1-98DE-4D5A-9F4F-B3AB0403654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099344AC-280D-44FB-AA31-B368D5DFF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0" y="620365"/>
            <a:ext cx="10434320" cy="575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A16899-6F83-4598-95A0-35BB0B813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964" y="2135920"/>
            <a:ext cx="602755" cy="10949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EC04C6-88D4-4582-9674-7F70D01B51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127" b="515"/>
          <a:stretch/>
        </p:blipFill>
        <p:spPr>
          <a:xfrm>
            <a:off x="2773114" y="1036320"/>
            <a:ext cx="5690166" cy="33426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9AE12A-FABA-4573-BE97-9E447CC72B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9280" y="3964115"/>
            <a:ext cx="2445017" cy="15426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5724BBF-8963-4A42-9B7D-33E5ADE653F0}"/>
              </a:ext>
            </a:extLst>
          </p:cNvPr>
          <p:cNvSpPr/>
          <p:nvPr/>
        </p:nvSpPr>
        <p:spPr>
          <a:xfrm>
            <a:off x="8093123" y="3830320"/>
            <a:ext cx="103281" cy="548639"/>
          </a:xfrm>
          <a:prstGeom prst="rect">
            <a:avLst/>
          </a:prstGeom>
          <a:solidFill>
            <a:srgbClr val="34495E"/>
          </a:solidFill>
          <a:ln>
            <a:solidFill>
              <a:srgbClr val="344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9C85A8-22AC-4D12-85B5-FB793CE63C89}"/>
              </a:ext>
            </a:extLst>
          </p:cNvPr>
          <p:cNvSpPr/>
          <p:nvPr/>
        </p:nvSpPr>
        <p:spPr>
          <a:xfrm rot="5400000">
            <a:off x="8381003" y="3658319"/>
            <a:ext cx="133795" cy="477797"/>
          </a:xfrm>
          <a:prstGeom prst="rect">
            <a:avLst/>
          </a:prstGeom>
          <a:solidFill>
            <a:srgbClr val="34495E"/>
          </a:solidFill>
          <a:ln>
            <a:solidFill>
              <a:srgbClr val="344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3CDA43-DCCC-4B51-9BB2-B92A72F7B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84131" y="3837900"/>
            <a:ext cx="1447176" cy="237047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F8F293B-8134-4BB2-A882-1F9743FC4519}"/>
              </a:ext>
            </a:extLst>
          </p:cNvPr>
          <p:cNvSpPr/>
          <p:nvPr/>
        </p:nvSpPr>
        <p:spPr>
          <a:xfrm rot="5400000">
            <a:off x="2991334" y="3955286"/>
            <a:ext cx="112199" cy="548639"/>
          </a:xfrm>
          <a:prstGeom prst="rect">
            <a:avLst/>
          </a:prstGeom>
          <a:solidFill>
            <a:srgbClr val="34495E"/>
          </a:solidFill>
          <a:ln>
            <a:solidFill>
              <a:srgbClr val="344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4E790A-042C-4D7D-99F9-A2CA6EF419A6}"/>
              </a:ext>
            </a:extLst>
          </p:cNvPr>
          <p:cNvSpPr/>
          <p:nvPr/>
        </p:nvSpPr>
        <p:spPr>
          <a:xfrm rot="10800000">
            <a:off x="3296913" y="4173506"/>
            <a:ext cx="112199" cy="548639"/>
          </a:xfrm>
          <a:prstGeom prst="rect">
            <a:avLst/>
          </a:prstGeom>
          <a:solidFill>
            <a:srgbClr val="34495E"/>
          </a:solidFill>
          <a:ln>
            <a:solidFill>
              <a:srgbClr val="344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55C887-CD26-47F6-8E88-8E82985F3BD3}"/>
              </a:ext>
            </a:extLst>
          </p:cNvPr>
          <p:cNvSpPr txBox="1"/>
          <p:nvPr/>
        </p:nvSpPr>
        <p:spPr>
          <a:xfrm>
            <a:off x="9834880" y="6397009"/>
            <a:ext cx="192512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00B050"/>
                </a:solidFill>
                <a:latin typeface="+mj-lt"/>
              </a:rPr>
              <a:t>Gift</a:t>
            </a:r>
            <a:r>
              <a:rPr lang="en-IN" sz="2000" b="1" dirty="0">
                <a:latin typeface="+mj-lt"/>
              </a:rPr>
              <a:t> 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  <a:latin typeface="Old English Text MT" panose="03040902040508030806" pitchFamily="66" charset="0"/>
              </a:rPr>
              <a:t>basket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F0C037-0AF2-4DE0-995C-9FC067D3C768}"/>
              </a:ext>
            </a:extLst>
          </p:cNvPr>
          <p:cNvSpPr txBox="1"/>
          <p:nvPr/>
        </p:nvSpPr>
        <p:spPr>
          <a:xfrm>
            <a:off x="0" y="115342"/>
            <a:ext cx="12192000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100" b="1" dirty="0"/>
              <a:t>The vastness of Project Gift Basket </a:t>
            </a:r>
            <a:endParaRPr lang="en-IN" sz="3100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9D2AE8B-2CBD-4821-9A14-3D9D533F4A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5284" y="310214"/>
            <a:ext cx="1954716" cy="13428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A35873-226F-4C50-94F1-39BC67CF2E2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937" t="21676" r="15545" b="7668"/>
          <a:stretch/>
        </p:blipFill>
        <p:spPr>
          <a:xfrm>
            <a:off x="391217" y="1340594"/>
            <a:ext cx="1710895" cy="1342806"/>
          </a:xfrm>
          <a:prstGeom prst="rect">
            <a:avLst/>
          </a:prstGeom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D836009F-7DD5-4517-9C58-A2BCAF36B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760" y="4420702"/>
            <a:ext cx="270400" cy="30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4557E7B1-1BFD-438F-A4AF-9C744279F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482" y="5541976"/>
            <a:ext cx="118612" cy="14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5176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1AC4EC-CDB3-46C9-AED3-80CBDB6C60B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3C93C8-2213-4C6D-8A9B-BADA0A65E28E}"/>
              </a:ext>
            </a:extLst>
          </p:cNvPr>
          <p:cNvSpPr txBox="1"/>
          <p:nvPr/>
        </p:nvSpPr>
        <p:spPr>
          <a:xfrm>
            <a:off x="9834880" y="6397009"/>
            <a:ext cx="192512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00B050"/>
                </a:solidFill>
                <a:latin typeface="+mj-lt"/>
              </a:rPr>
              <a:t>Gift</a:t>
            </a:r>
            <a:r>
              <a:rPr lang="en-IN" sz="2000" b="1" dirty="0">
                <a:latin typeface="+mj-lt"/>
              </a:rPr>
              <a:t> 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  <a:latin typeface="Old English Text MT" panose="03040902040508030806" pitchFamily="66" charset="0"/>
              </a:rPr>
              <a:t>basket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41B9A2-E411-40E8-81FD-2D997427A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30" y="409964"/>
            <a:ext cx="2694154" cy="55442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BEAAD2-8D96-4EB0-9F96-B8FC2A02E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4275" y="409964"/>
            <a:ext cx="3037295" cy="55442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62414B-E956-4DB3-811C-CDD136496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6154" y="654076"/>
            <a:ext cx="5916550" cy="3298515"/>
          </a:xfrm>
          <a:prstGeom prst="rect">
            <a:avLst/>
          </a:prstGeom>
        </p:spPr>
      </p:pic>
      <p:sp>
        <p:nvSpPr>
          <p:cNvPr id="17" name="Title 2">
            <a:extLst>
              <a:ext uri="{FF2B5EF4-FFF2-40B4-BE49-F238E27FC236}">
                <a16:creationId xmlns:a16="http://schemas.microsoft.com/office/drawing/2014/main" id="{0EBD0D79-D233-4243-B3CE-BA1FF4FDD5EB}"/>
              </a:ext>
            </a:extLst>
          </p:cNvPr>
          <p:cNvSpPr txBox="1">
            <a:spLocks/>
          </p:cNvSpPr>
          <p:nvPr/>
        </p:nvSpPr>
        <p:spPr>
          <a:xfrm>
            <a:off x="2794584" y="4464427"/>
            <a:ext cx="6259691" cy="9914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Project Gift Basket is easily available on all devices and gadgets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48EF7A-6925-4738-99BB-682FC21D3B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142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DD1CAE1-2D9A-4252-A961-7FFF2FA0E4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7071" y="5454314"/>
            <a:ext cx="1954716" cy="134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787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Desk with computer, phone, books, etc.">
            <a:extLst>
              <a:ext uri="{FF2B5EF4-FFF2-40B4-BE49-F238E27FC236}">
                <a16:creationId xmlns:a16="http://schemas.microsoft.com/office/drawing/2014/main" id="{2E7ADBC3-DECA-9F4C-9289-9E43C727592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Modules in our Project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278402B-CA7D-4F5B-B3FA-ED74AB3CFB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l"/>
            <a:r>
              <a:rPr lang="en-US" sz="2400" dirty="0"/>
              <a:t>Project Gift Basket has been broadly divided into 6 modules like: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6FCEB8-74A0-4CE4-90B7-C1EA2EF32289}"/>
              </a:ext>
            </a:extLst>
          </p:cNvPr>
          <p:cNvSpPr txBox="1"/>
          <p:nvPr/>
        </p:nvSpPr>
        <p:spPr>
          <a:xfrm>
            <a:off x="9834880" y="6397009"/>
            <a:ext cx="192512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00B050"/>
                </a:solidFill>
                <a:latin typeface="+mj-lt"/>
              </a:rPr>
              <a:t>Gift</a:t>
            </a:r>
            <a:r>
              <a:rPr lang="en-IN" sz="2000" b="1" dirty="0">
                <a:latin typeface="+mj-lt"/>
              </a:rPr>
              <a:t> 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  <a:latin typeface="Old English Text MT" panose="03040902040508030806" pitchFamily="66" charset="0"/>
              </a:rPr>
              <a:t>basket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632181-D042-4404-B1D8-C9C5CA1A4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294" y="162664"/>
            <a:ext cx="1415072" cy="97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17632"/>
            <a:ext cx="12191998" cy="791134"/>
          </a:xfrm>
        </p:spPr>
        <p:txBody>
          <a:bodyPr/>
          <a:lstStyle/>
          <a:p>
            <a:pPr algn="ctr"/>
            <a:r>
              <a:rPr lang="en-US" sz="5400" dirty="0"/>
              <a:t>Modules in the Project Gift Basket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3374607"/>
            <a:ext cx="3510278" cy="2411330"/>
          </a:xfrm>
        </p:spPr>
        <p:txBody>
          <a:bodyPr/>
          <a:lstStyle/>
          <a:p>
            <a:r>
              <a:rPr lang="en-US" sz="2000" dirty="0"/>
              <a:t>Welcome Page</a:t>
            </a:r>
          </a:p>
          <a:p>
            <a:r>
              <a:rPr lang="en-US" sz="2000" dirty="0"/>
              <a:t>Home Page</a:t>
            </a:r>
          </a:p>
          <a:p>
            <a:r>
              <a:rPr lang="en-US" sz="2000" dirty="0"/>
              <a:t>Gift Basket’s Intro Page</a:t>
            </a:r>
          </a:p>
          <a:p>
            <a:r>
              <a:rPr lang="en-US" sz="2000" dirty="0"/>
              <a:t>Team Majesty’s Intro Page</a:t>
            </a:r>
          </a:p>
          <a:p>
            <a:r>
              <a:rPr lang="en-US" sz="2000" dirty="0"/>
              <a:t>Feedback Page</a:t>
            </a:r>
          </a:p>
          <a:p>
            <a:r>
              <a:rPr lang="en-US" sz="2000" dirty="0"/>
              <a:t>Footer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7CD04AE-9A8B-4DED-855D-F51B510D0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28924" y="3726141"/>
            <a:ext cx="3510275" cy="1213860"/>
          </a:xfrm>
        </p:spPr>
        <p:txBody>
          <a:bodyPr/>
          <a:lstStyle/>
          <a:p>
            <a:r>
              <a:rPr lang="en-US" sz="2000" dirty="0"/>
              <a:t>Product Catalogue Pages</a:t>
            </a:r>
          </a:p>
          <a:p>
            <a:r>
              <a:rPr lang="en-US" sz="2000" dirty="0"/>
              <a:t>Product Description Pages</a:t>
            </a:r>
          </a:p>
          <a:p>
            <a:r>
              <a:rPr lang="en-US" sz="2000" dirty="0"/>
              <a:t>Buy Now Pages</a:t>
            </a:r>
          </a:p>
          <a:p>
            <a:r>
              <a:rPr lang="en-US" sz="2000" dirty="0"/>
              <a:t>Transaction Pages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453081-4FB4-4291-91CD-FDE85F750D7F}"/>
              </a:ext>
            </a:extLst>
          </p:cNvPr>
          <p:cNvSpPr txBox="1"/>
          <p:nvPr/>
        </p:nvSpPr>
        <p:spPr>
          <a:xfrm>
            <a:off x="9834880" y="6397009"/>
            <a:ext cx="192512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00B050"/>
                </a:solidFill>
                <a:latin typeface="+mj-lt"/>
              </a:rPr>
              <a:t>Gift</a:t>
            </a:r>
            <a:r>
              <a:rPr lang="en-IN" sz="2000" b="1" dirty="0">
                <a:latin typeface="+mj-lt"/>
              </a:rPr>
              <a:t> 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  <a:latin typeface="Old English Text MT" panose="03040902040508030806" pitchFamily="66" charset="0"/>
              </a:rPr>
              <a:t>basket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4BE8E0A-1C47-453B-8955-873024523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463" y="140553"/>
            <a:ext cx="1415072" cy="9720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C6E058-C46C-4D32-8C9B-61BDEEED9066}"/>
              </a:ext>
            </a:extLst>
          </p:cNvPr>
          <p:cNvSpPr txBox="1"/>
          <p:nvPr/>
        </p:nvSpPr>
        <p:spPr>
          <a:xfrm>
            <a:off x="431800" y="2529840"/>
            <a:ext cx="2636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Single Web Page</a:t>
            </a:r>
            <a:endParaRPr lang="en-IN" sz="2400" b="1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859215-F4FE-4E2E-AC4F-AF9A0C32A5C2}"/>
              </a:ext>
            </a:extLst>
          </p:cNvPr>
          <p:cNvSpPr txBox="1"/>
          <p:nvPr/>
        </p:nvSpPr>
        <p:spPr>
          <a:xfrm>
            <a:off x="6416043" y="2537778"/>
            <a:ext cx="325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Multiple Web Pages</a:t>
            </a:r>
            <a:endParaRPr lang="en-IN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0_Bright business presentation_AAS_v3" id="{57D58BC9-3F05-45D4-81CD-7BA898B4CAAD}" vid="{0F92AA19-00D6-4C71-B13F-219D7994A0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EDB5DD7-8DCC-4069-9EB3-5D09818665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F90D0D0-7C1D-47FF-A2F0-9937AA567A3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8E15EA0-2F38-456B-B156-038699A5D17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Bright business presentation</Template>
  <TotalTime>601</TotalTime>
  <Words>856</Words>
  <Application>Microsoft Office PowerPoint</Application>
  <PresentationFormat>Widescreen</PresentationFormat>
  <Paragraphs>202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-apple-system</vt:lpstr>
      <vt:lpstr>Arial</vt:lpstr>
      <vt:lpstr>Calibri</vt:lpstr>
      <vt:lpstr>Candara</vt:lpstr>
      <vt:lpstr>Corbel</vt:lpstr>
      <vt:lpstr>Elephant</vt:lpstr>
      <vt:lpstr>Old English Text MT</vt:lpstr>
      <vt:lpstr>Times New Roman</vt:lpstr>
      <vt:lpstr>Office Theme</vt:lpstr>
      <vt:lpstr>Project Gift Basket</vt:lpstr>
      <vt:lpstr>About Us</vt:lpstr>
      <vt:lpstr>About Us</vt:lpstr>
      <vt:lpstr>Our  Team Members</vt:lpstr>
      <vt:lpstr>PowerPoint Presentation</vt:lpstr>
      <vt:lpstr>PowerPoint Presentation</vt:lpstr>
      <vt:lpstr>PowerPoint Presentation</vt:lpstr>
      <vt:lpstr>Modules in our Project</vt:lpstr>
      <vt:lpstr>Modules in the Project Gift Basket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Product Catalogue Pages</vt:lpstr>
      <vt:lpstr>PowerPoint Presentation</vt:lpstr>
      <vt:lpstr>Product Description Pages</vt:lpstr>
      <vt:lpstr>PowerPoint Presentation</vt:lpstr>
      <vt:lpstr>Buy Now Pages</vt:lpstr>
      <vt:lpstr>PowerPoint Presentation</vt:lpstr>
      <vt:lpstr>PowerPoint Presentation</vt:lpstr>
      <vt:lpstr>PowerPoint Presentation</vt:lpstr>
      <vt:lpstr>Overview of Project Gift Basket’s Product Catalogue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K. ABHIRAM</dc:creator>
  <cp:lastModifiedBy>K. ABHIRAM</cp:lastModifiedBy>
  <cp:revision>12</cp:revision>
  <dcterms:created xsi:type="dcterms:W3CDTF">2022-04-03T07:07:16Z</dcterms:created>
  <dcterms:modified xsi:type="dcterms:W3CDTF">2022-04-04T07:47:58Z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